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avi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4" r:id="rId2"/>
    <p:sldMasterId id="2147483722" r:id="rId3"/>
    <p:sldMasterId id="2147483734" r:id="rId4"/>
    <p:sldMasterId id="2147483746" r:id="rId5"/>
    <p:sldMasterId id="2147483758" r:id="rId6"/>
    <p:sldMasterId id="2147483771" r:id="rId7"/>
    <p:sldMasterId id="2147483781" r:id="rId8"/>
  </p:sldMasterIdLst>
  <p:notesMasterIdLst>
    <p:notesMasterId r:id="rId53"/>
  </p:notesMasterIdLst>
  <p:sldIdLst>
    <p:sldId id="256" r:id="rId9"/>
    <p:sldId id="257" r:id="rId10"/>
    <p:sldId id="258" r:id="rId11"/>
    <p:sldId id="259" r:id="rId12"/>
    <p:sldId id="303" r:id="rId13"/>
    <p:sldId id="304" r:id="rId14"/>
    <p:sldId id="262" r:id="rId15"/>
    <p:sldId id="270" r:id="rId16"/>
    <p:sldId id="271" r:id="rId17"/>
    <p:sldId id="272" r:id="rId18"/>
    <p:sldId id="273" r:id="rId19"/>
    <p:sldId id="274" r:id="rId20"/>
    <p:sldId id="369" r:id="rId21"/>
    <p:sldId id="317" r:id="rId22"/>
    <p:sldId id="376" r:id="rId23"/>
    <p:sldId id="373" r:id="rId24"/>
    <p:sldId id="377" r:id="rId25"/>
    <p:sldId id="370" r:id="rId26"/>
    <p:sldId id="346" r:id="rId27"/>
    <p:sldId id="374" r:id="rId28"/>
    <p:sldId id="348" r:id="rId29"/>
    <p:sldId id="349" r:id="rId30"/>
    <p:sldId id="375" r:id="rId31"/>
    <p:sldId id="351" r:id="rId32"/>
    <p:sldId id="352" r:id="rId33"/>
    <p:sldId id="353" r:id="rId34"/>
    <p:sldId id="354" r:id="rId35"/>
    <p:sldId id="355" r:id="rId36"/>
    <p:sldId id="359" r:id="rId37"/>
    <p:sldId id="365" r:id="rId38"/>
    <p:sldId id="378" r:id="rId39"/>
    <p:sldId id="357" r:id="rId40"/>
    <p:sldId id="358" r:id="rId41"/>
    <p:sldId id="361" r:id="rId42"/>
    <p:sldId id="362" r:id="rId43"/>
    <p:sldId id="363" r:id="rId44"/>
    <p:sldId id="364" r:id="rId45"/>
    <p:sldId id="367" r:id="rId46"/>
    <p:sldId id="368" r:id="rId47"/>
    <p:sldId id="318" r:id="rId48"/>
    <p:sldId id="336" r:id="rId49"/>
    <p:sldId id="337" r:id="rId50"/>
    <p:sldId id="338" r:id="rId51"/>
    <p:sldId id="339" r:id="rId5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E0885A0-2C53-4D84-8EC9-1AAF5F290F3E}">
  <a:tblStyle styleId="{FE0885A0-2C53-4D84-8EC9-1AAF5F290F3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>
          <a:top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721AA53-6A56-4BC5-B1B8-B61FF266300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63CA201A-7F8D-46E0-9F51-49AB608D2AB9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  <a:tblStyle styleId="{CBB8248C-F4D3-4669-9586-E6F6FC42D5F1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BF1E8"/>
          </a:solidFill>
        </a:fill>
      </a:tcStyle>
    </a:band1H>
    <a:band1V>
      <a:tcStyle>
        <a:tcBdr/>
        <a:fill>
          <a:solidFill>
            <a:srgbClr val="EBF1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964" autoAdjust="0"/>
  </p:normalViewPr>
  <p:slideViewPr>
    <p:cSldViewPr>
      <p:cViewPr>
        <p:scale>
          <a:sx n="75" d="100"/>
          <a:sy n="75" d="100"/>
        </p:scale>
        <p:origin x="-4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491980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Shape 21"/>
          <p:cNvGrpSpPr/>
          <p:nvPr/>
        </p:nvGrpSpPr>
        <p:grpSpPr>
          <a:xfrm>
            <a:off x="-87281" y="1129941"/>
            <a:ext cx="9640856" cy="3165713"/>
            <a:chOff x="-36510" y="2808064"/>
            <a:chExt cx="9559280" cy="2425700"/>
          </a:xfrm>
        </p:grpSpPr>
        <p:sp>
          <p:nvSpPr>
            <p:cNvPr id="22" name="Shape 22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3603" y="2217450"/>
            <a:ext cx="8916794" cy="844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Font typeface="Calibri"/>
              <a:buNone/>
              <a:defRPr sz="4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25641" y="3984426"/>
            <a:ext cx="6713187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Shape 28"/>
          <p:cNvGrpSpPr/>
          <p:nvPr/>
        </p:nvGrpSpPr>
        <p:grpSpPr>
          <a:xfrm>
            <a:off x="9526" y="2888606"/>
            <a:ext cx="9134473" cy="27431"/>
            <a:chOff x="0" y="3053221"/>
            <a:chExt cx="12179298" cy="365126"/>
          </a:xfrm>
        </p:grpSpPr>
        <p:sp>
          <p:nvSpPr>
            <p:cNvPr id="29" name="Shape 29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2317208" y="3116431"/>
            <a:ext cx="6713187" cy="264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 - 1Peop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234288" y="1037566"/>
            <a:ext cx="3155292" cy="315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535612" y="1037566"/>
            <a:ext cx="5351210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535362" y="1728788"/>
            <a:ext cx="5351461" cy="4437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✓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 rot="10800000">
            <a:off x="8118086" y="0"/>
            <a:ext cx="1025909" cy="769434"/>
          </a:xfrm>
          <a:prstGeom prst="rtTriangle">
            <a:avLst/>
          </a:prstGeom>
          <a:solidFill>
            <a:srgbClr val="FF2600">
              <a:alpha val="8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553425" y="7805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lang="en-US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실습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Shape 21"/>
          <p:cNvGrpSpPr/>
          <p:nvPr/>
        </p:nvGrpSpPr>
        <p:grpSpPr>
          <a:xfrm>
            <a:off x="-87281" y="1129941"/>
            <a:ext cx="9640856" cy="3165713"/>
            <a:chOff x="-36510" y="2808064"/>
            <a:chExt cx="9559280" cy="2425700"/>
          </a:xfrm>
        </p:grpSpPr>
        <p:sp>
          <p:nvSpPr>
            <p:cNvPr id="22" name="Shape 22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3603" y="2217450"/>
            <a:ext cx="8916794" cy="844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Font typeface="Calibri"/>
              <a:buNone/>
              <a:defRPr sz="4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25641" y="3984426"/>
            <a:ext cx="6713187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pSp>
        <p:nvGrpSpPr>
          <p:cNvPr id="28" name="Shape 28"/>
          <p:cNvGrpSpPr/>
          <p:nvPr/>
        </p:nvGrpSpPr>
        <p:grpSpPr>
          <a:xfrm>
            <a:off x="9526" y="2888606"/>
            <a:ext cx="9134473" cy="27431"/>
            <a:chOff x="0" y="3053221"/>
            <a:chExt cx="12179298" cy="365126"/>
          </a:xfrm>
        </p:grpSpPr>
        <p:sp>
          <p:nvSpPr>
            <p:cNvPr id="29" name="Shape 29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2317208" y="3116431"/>
            <a:ext cx="6713187" cy="264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4551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4" name="Shape 34"/>
          <p:cNvSpPr/>
          <p:nvPr/>
        </p:nvSpPr>
        <p:spPr>
          <a:xfrm>
            <a:off x="0" y="-12700"/>
            <a:ext cx="9144000" cy="687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35" name="Shape 35"/>
          <p:cNvGrpSpPr/>
          <p:nvPr/>
        </p:nvGrpSpPr>
        <p:grpSpPr>
          <a:xfrm>
            <a:off x="0" y="914383"/>
            <a:ext cx="9134476" cy="4749843"/>
            <a:chOff x="0" y="6486521"/>
            <a:chExt cx="12192000" cy="365127"/>
          </a:xfrm>
        </p:grpSpPr>
        <p:sp>
          <p:nvSpPr>
            <p:cNvPr id="36" name="Shape 36"/>
            <p:cNvSpPr/>
            <p:nvPr/>
          </p:nvSpPr>
          <p:spPr>
            <a:xfrm>
              <a:off x="0" y="64865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3358941" y="6486523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Shape 38"/>
          <p:cNvSpPr/>
          <p:nvPr/>
        </p:nvSpPr>
        <p:spPr>
          <a:xfrm>
            <a:off x="2507050" y="992458"/>
            <a:ext cx="6627420" cy="4608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590800" y="992458"/>
            <a:ext cx="6448425" cy="4608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884" marR="0" lvl="0" indent="11431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Calibri"/>
              <a:buAutoNum type="arabicPeriod"/>
              <a:defRPr sz="18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0045" marR="0" lvl="1" indent="1238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42929" marR="0" lvl="2" indent="13657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5811" marR="0" lvl="3" indent="349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28694" marR="0" lvl="4" indent="3500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4826" y="1418337"/>
            <a:ext cx="2047873" cy="3756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334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 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1270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9526" y="3436654"/>
            <a:ext cx="9134473" cy="27431"/>
            <a:chOff x="0" y="3053221"/>
            <a:chExt cx="12179298" cy="365126"/>
          </a:xfrm>
        </p:grpSpPr>
        <p:sp>
          <p:nvSpPr>
            <p:cNvPr id="45" name="Shape 4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>
            <a:off x="9524" y="1509502"/>
            <a:ext cx="7639047" cy="1927157"/>
            <a:chOff x="-36510" y="2808064"/>
            <a:chExt cx="9559280" cy="2425700"/>
          </a:xfrm>
        </p:grpSpPr>
        <p:sp>
          <p:nvSpPr>
            <p:cNvPr id="48" name="Shape 48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33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904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00718" y="1059366"/>
            <a:ext cx="4314126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29150" y="1059366"/>
            <a:ext cx="4403337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marR="0" lvl="0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4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3Peop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74767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3531896" y="1315687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9027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5"/>
          </p:nvPr>
        </p:nvSpPr>
        <p:spPr>
          <a:xfrm>
            <a:off x="3264400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6"/>
          </p:nvPr>
        </p:nvSpPr>
        <p:spPr>
          <a:xfrm>
            <a:off x="6123898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7"/>
          </p:nvPr>
        </p:nvSpPr>
        <p:spPr>
          <a:xfrm>
            <a:off x="657979" y="3966416"/>
            <a:ext cx="2428622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8"/>
          </p:nvPr>
        </p:nvSpPr>
        <p:spPr>
          <a:xfrm>
            <a:off x="3442201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9"/>
          </p:nvPr>
        </p:nvSpPr>
        <p:spPr>
          <a:xfrm>
            <a:off x="6301696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436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83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ebPage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aphicFrame>
        <p:nvGraphicFramePr>
          <p:cNvPr id="80" name="Shape 80"/>
          <p:cNvGraphicFramePr/>
          <p:nvPr/>
        </p:nvGraphicFramePr>
        <p:xfrm>
          <a:off x="6099717" y="881291"/>
          <a:ext cx="2932775" cy="5519500"/>
        </p:xfrm>
        <a:graphic>
          <a:graphicData uri="http://schemas.openxmlformats.org/drawingml/2006/table">
            <a:tbl>
              <a:tblPr firstRow="1" bandRow="1">
                <a:noFill/>
                <a:tableStyleId>{FE0885A0-2C53-4D84-8EC9-1AAF5F290F3E}</a:tableStyleId>
              </a:tblPr>
              <a:tblGrid>
                <a:gridCol w="2932775"/>
              </a:tblGrid>
              <a:tr h="31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91450" marR="91450" marT="45725" marB="45725" anchor="ctr"/>
                </a:tc>
              </a:tr>
              <a:tr h="520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lvl="0" indent="10953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8" marR="0" lvl="1" indent="16351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7850" marR="0" lvl="2" indent="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643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9488" marR="0" lvl="4" indent="5640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008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0" y="-1270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-142873" y="2309602"/>
            <a:ext cx="9715496" cy="1927157"/>
            <a:chOff x="-36510" y="2808064"/>
            <a:chExt cx="9559280" cy="2425700"/>
          </a:xfrm>
        </p:grpSpPr>
        <p:sp>
          <p:nvSpPr>
            <p:cNvPr id="86" name="Shape 86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3699646" y="2688405"/>
            <a:ext cx="179087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1E4E7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1E4E79"/>
                </a:solidFill>
              </a:rPr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371632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0" y="-12700"/>
            <a:ext cx="9144000" cy="687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35" name="Shape 35"/>
          <p:cNvGrpSpPr/>
          <p:nvPr/>
        </p:nvGrpSpPr>
        <p:grpSpPr>
          <a:xfrm>
            <a:off x="0" y="914383"/>
            <a:ext cx="9134476" cy="4749843"/>
            <a:chOff x="0" y="6486521"/>
            <a:chExt cx="12192000" cy="365127"/>
          </a:xfrm>
        </p:grpSpPr>
        <p:sp>
          <p:nvSpPr>
            <p:cNvPr id="36" name="Shape 36"/>
            <p:cNvSpPr/>
            <p:nvPr/>
          </p:nvSpPr>
          <p:spPr>
            <a:xfrm>
              <a:off x="0" y="64865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3358941" y="6486523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Shape 38"/>
          <p:cNvSpPr/>
          <p:nvPr/>
        </p:nvSpPr>
        <p:spPr>
          <a:xfrm>
            <a:off x="2507050" y="992458"/>
            <a:ext cx="6627420" cy="4608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590800" y="992458"/>
            <a:ext cx="6448425" cy="4608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884" marR="0" lvl="0" indent="11431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Calibri"/>
              <a:buAutoNum type="arabicPeriod"/>
              <a:defRPr sz="18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0045" marR="0" lvl="1" indent="1238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42929" marR="0" lvl="2" indent="13657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5811" marR="0" lvl="3" indent="349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28694" marR="0" lvl="4" indent="3500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4826" y="1418337"/>
            <a:ext cx="2047873" cy="3756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4Peop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527666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9016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329016" y="3331210"/>
            <a:ext cx="2057341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idx="4"/>
          </p:nvPr>
        </p:nvSpPr>
        <p:spPr>
          <a:xfrm>
            <a:off x="2720158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5"/>
          </p:nvPr>
        </p:nvSpPr>
        <p:spPr>
          <a:xfrm>
            <a:off x="252151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7"/>
          </p:nvPr>
        </p:nvSpPr>
        <p:spPr>
          <a:xfrm>
            <a:off x="488097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8"/>
          </p:nvPr>
        </p:nvSpPr>
        <p:spPr>
          <a:xfrm>
            <a:off x="4682323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9"/>
          </p:nvPr>
        </p:nvSpPr>
        <p:spPr>
          <a:xfrm>
            <a:off x="4682323" y="3331210"/>
            <a:ext cx="2041860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704178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4"/>
          </p:nvPr>
        </p:nvSpPr>
        <p:spPr>
          <a:xfrm>
            <a:off x="684313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5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98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 - 1Peop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234288" y="1037566"/>
            <a:ext cx="3155292" cy="315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535612" y="1037566"/>
            <a:ext cx="5351210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535362" y="1728788"/>
            <a:ext cx="5351461" cy="4437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✓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0118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15" name="Shape 115"/>
          <p:cNvSpPr/>
          <p:nvPr/>
        </p:nvSpPr>
        <p:spPr>
          <a:xfrm rot="10800000">
            <a:off x="8118086" y="0"/>
            <a:ext cx="1025909" cy="769434"/>
          </a:xfrm>
          <a:prstGeom prst="rtTriangle">
            <a:avLst/>
          </a:prstGeom>
          <a:solidFill>
            <a:srgbClr val="FF2600">
              <a:alpha val="8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553425" y="7805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00"/>
              </a:buClr>
              <a:buSzPct val="25000"/>
              <a:buFont typeface="Calibri"/>
              <a:buNone/>
            </a:pPr>
            <a:r>
              <a:rPr lang="en-US" sz="1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636392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57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Shape 21"/>
          <p:cNvGrpSpPr/>
          <p:nvPr/>
        </p:nvGrpSpPr>
        <p:grpSpPr>
          <a:xfrm>
            <a:off x="-87281" y="1129941"/>
            <a:ext cx="9640856" cy="3165713"/>
            <a:chOff x="-36510" y="2808064"/>
            <a:chExt cx="9559280" cy="2425700"/>
          </a:xfrm>
        </p:grpSpPr>
        <p:sp>
          <p:nvSpPr>
            <p:cNvPr id="22" name="Shape 22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3603" y="2217450"/>
            <a:ext cx="8916794" cy="844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Font typeface="Calibri"/>
              <a:buNone/>
              <a:defRPr sz="4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25641" y="3984426"/>
            <a:ext cx="6713187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pSp>
        <p:nvGrpSpPr>
          <p:cNvPr id="28" name="Shape 28"/>
          <p:cNvGrpSpPr/>
          <p:nvPr/>
        </p:nvGrpSpPr>
        <p:grpSpPr>
          <a:xfrm>
            <a:off x="9526" y="2888606"/>
            <a:ext cx="9134473" cy="27431"/>
            <a:chOff x="0" y="3053221"/>
            <a:chExt cx="12179298" cy="365126"/>
          </a:xfrm>
        </p:grpSpPr>
        <p:sp>
          <p:nvSpPr>
            <p:cNvPr id="29" name="Shape 29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2317208" y="3116431"/>
            <a:ext cx="6713187" cy="264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92861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4" name="Shape 34"/>
          <p:cNvSpPr/>
          <p:nvPr/>
        </p:nvSpPr>
        <p:spPr>
          <a:xfrm>
            <a:off x="0" y="-12700"/>
            <a:ext cx="9144000" cy="687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35" name="Shape 35"/>
          <p:cNvGrpSpPr/>
          <p:nvPr/>
        </p:nvGrpSpPr>
        <p:grpSpPr>
          <a:xfrm>
            <a:off x="0" y="914383"/>
            <a:ext cx="9134476" cy="4749843"/>
            <a:chOff x="0" y="6486521"/>
            <a:chExt cx="12192000" cy="365127"/>
          </a:xfrm>
        </p:grpSpPr>
        <p:sp>
          <p:nvSpPr>
            <p:cNvPr id="36" name="Shape 36"/>
            <p:cNvSpPr/>
            <p:nvPr/>
          </p:nvSpPr>
          <p:spPr>
            <a:xfrm>
              <a:off x="0" y="64865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3358941" y="6486523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Shape 38"/>
          <p:cNvSpPr/>
          <p:nvPr/>
        </p:nvSpPr>
        <p:spPr>
          <a:xfrm>
            <a:off x="2507050" y="992458"/>
            <a:ext cx="6627420" cy="4608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590800" y="992458"/>
            <a:ext cx="6448425" cy="4608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884" marR="0" lvl="0" indent="11431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Calibri"/>
              <a:buAutoNum type="arabicPeriod"/>
              <a:defRPr sz="18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0045" marR="0" lvl="1" indent="1238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42929" marR="0" lvl="2" indent="13657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5811" marR="0" lvl="3" indent="349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28694" marR="0" lvl="4" indent="3500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4826" y="1418337"/>
            <a:ext cx="2047873" cy="3756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9551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 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1270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9526" y="3436654"/>
            <a:ext cx="9134473" cy="27431"/>
            <a:chOff x="0" y="3053221"/>
            <a:chExt cx="12179298" cy="365126"/>
          </a:xfrm>
        </p:grpSpPr>
        <p:sp>
          <p:nvSpPr>
            <p:cNvPr id="45" name="Shape 4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>
            <a:off x="9524" y="1509502"/>
            <a:ext cx="7639047" cy="1927157"/>
            <a:chOff x="-36510" y="2808064"/>
            <a:chExt cx="9559280" cy="2425700"/>
          </a:xfrm>
        </p:grpSpPr>
        <p:sp>
          <p:nvSpPr>
            <p:cNvPr id="48" name="Shape 48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33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72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00718" y="1059366"/>
            <a:ext cx="4314126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29150" y="1059366"/>
            <a:ext cx="4403337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marR="0" lvl="0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91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3Peop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74767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3531896" y="1315687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9027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5"/>
          </p:nvPr>
        </p:nvSpPr>
        <p:spPr>
          <a:xfrm>
            <a:off x="3264400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6"/>
          </p:nvPr>
        </p:nvSpPr>
        <p:spPr>
          <a:xfrm>
            <a:off x="6123898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7"/>
          </p:nvPr>
        </p:nvSpPr>
        <p:spPr>
          <a:xfrm>
            <a:off x="657979" y="3966416"/>
            <a:ext cx="2428622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8"/>
          </p:nvPr>
        </p:nvSpPr>
        <p:spPr>
          <a:xfrm>
            <a:off x="3442201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9"/>
          </p:nvPr>
        </p:nvSpPr>
        <p:spPr>
          <a:xfrm>
            <a:off x="6301696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8198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64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 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1270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9526" y="3436654"/>
            <a:ext cx="9134473" cy="27431"/>
            <a:chOff x="0" y="3053221"/>
            <a:chExt cx="12179298" cy="365126"/>
          </a:xfrm>
        </p:grpSpPr>
        <p:sp>
          <p:nvSpPr>
            <p:cNvPr id="45" name="Shape 4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>
            <a:off x="9524" y="1509502"/>
            <a:ext cx="7639047" cy="1927157"/>
            <a:chOff x="-36510" y="2808064"/>
            <a:chExt cx="9559280" cy="2425700"/>
          </a:xfrm>
        </p:grpSpPr>
        <p:sp>
          <p:nvSpPr>
            <p:cNvPr id="48" name="Shape 48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33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155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ebPage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aphicFrame>
        <p:nvGraphicFramePr>
          <p:cNvPr id="80" name="Shape 80"/>
          <p:cNvGraphicFramePr/>
          <p:nvPr/>
        </p:nvGraphicFramePr>
        <p:xfrm>
          <a:off x="6099717" y="881291"/>
          <a:ext cx="2932775" cy="5519500"/>
        </p:xfrm>
        <a:graphic>
          <a:graphicData uri="http://schemas.openxmlformats.org/drawingml/2006/table">
            <a:tbl>
              <a:tblPr firstRow="1" bandRow="1">
                <a:noFill/>
                <a:tableStyleId>{FE0885A0-2C53-4D84-8EC9-1AAF5F290F3E}</a:tableStyleId>
              </a:tblPr>
              <a:tblGrid>
                <a:gridCol w="2932775"/>
              </a:tblGrid>
              <a:tr h="31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91450" marR="91450" marT="45725" marB="45725" anchor="ctr"/>
                </a:tc>
              </a:tr>
              <a:tr h="520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lvl="0" indent="10953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8" marR="0" lvl="1" indent="16351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7850" marR="0" lvl="2" indent="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643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9488" marR="0" lvl="4" indent="5640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78433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4Peop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527666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9016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329016" y="3331210"/>
            <a:ext cx="2057341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idx="4"/>
          </p:nvPr>
        </p:nvSpPr>
        <p:spPr>
          <a:xfrm>
            <a:off x="2720158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5"/>
          </p:nvPr>
        </p:nvSpPr>
        <p:spPr>
          <a:xfrm>
            <a:off x="252151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7"/>
          </p:nvPr>
        </p:nvSpPr>
        <p:spPr>
          <a:xfrm>
            <a:off x="488097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8"/>
          </p:nvPr>
        </p:nvSpPr>
        <p:spPr>
          <a:xfrm>
            <a:off x="4682323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9"/>
          </p:nvPr>
        </p:nvSpPr>
        <p:spPr>
          <a:xfrm>
            <a:off x="4682323" y="3331210"/>
            <a:ext cx="2041860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704178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4"/>
          </p:nvPr>
        </p:nvSpPr>
        <p:spPr>
          <a:xfrm>
            <a:off x="684313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5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6776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 - 1Peop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234288" y="1037566"/>
            <a:ext cx="3155292" cy="315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535612" y="1037566"/>
            <a:ext cx="5351210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535362" y="1728788"/>
            <a:ext cx="5351461" cy="4437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✓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3355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15" name="Shape 115"/>
          <p:cNvSpPr/>
          <p:nvPr/>
        </p:nvSpPr>
        <p:spPr>
          <a:xfrm rot="10800000">
            <a:off x="8118086" y="0"/>
            <a:ext cx="1025909" cy="769434"/>
          </a:xfrm>
          <a:prstGeom prst="rtTriangle">
            <a:avLst/>
          </a:prstGeom>
          <a:solidFill>
            <a:srgbClr val="FF2600">
              <a:alpha val="8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553425" y="7805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00"/>
              </a:buClr>
              <a:buSzPct val="25000"/>
              <a:buFont typeface="Calibri"/>
              <a:buNone/>
            </a:pPr>
            <a:r>
              <a:rPr lang="en-US" sz="1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2632953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Shape 21"/>
          <p:cNvGrpSpPr/>
          <p:nvPr/>
        </p:nvGrpSpPr>
        <p:grpSpPr>
          <a:xfrm>
            <a:off x="-87281" y="1129941"/>
            <a:ext cx="9640856" cy="3165713"/>
            <a:chOff x="-36510" y="2808064"/>
            <a:chExt cx="9559280" cy="2425700"/>
          </a:xfrm>
        </p:grpSpPr>
        <p:sp>
          <p:nvSpPr>
            <p:cNvPr id="22" name="Shape 22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3603" y="2217450"/>
            <a:ext cx="8916794" cy="844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Font typeface="Calibri"/>
              <a:buNone/>
              <a:defRPr sz="4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25641" y="3984426"/>
            <a:ext cx="6713187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pSp>
        <p:nvGrpSpPr>
          <p:cNvPr id="28" name="Shape 28"/>
          <p:cNvGrpSpPr/>
          <p:nvPr/>
        </p:nvGrpSpPr>
        <p:grpSpPr>
          <a:xfrm>
            <a:off x="9526" y="2888606"/>
            <a:ext cx="9134473" cy="27431"/>
            <a:chOff x="0" y="3053221"/>
            <a:chExt cx="12179298" cy="365126"/>
          </a:xfrm>
        </p:grpSpPr>
        <p:sp>
          <p:nvSpPr>
            <p:cNvPr id="29" name="Shape 29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2317208" y="3116431"/>
            <a:ext cx="6713187" cy="264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5788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4" name="Shape 34"/>
          <p:cNvSpPr/>
          <p:nvPr/>
        </p:nvSpPr>
        <p:spPr>
          <a:xfrm>
            <a:off x="0" y="-12700"/>
            <a:ext cx="9144000" cy="687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35" name="Shape 35"/>
          <p:cNvGrpSpPr/>
          <p:nvPr/>
        </p:nvGrpSpPr>
        <p:grpSpPr>
          <a:xfrm>
            <a:off x="0" y="914383"/>
            <a:ext cx="9134476" cy="4749843"/>
            <a:chOff x="0" y="6486521"/>
            <a:chExt cx="12192000" cy="365127"/>
          </a:xfrm>
        </p:grpSpPr>
        <p:sp>
          <p:nvSpPr>
            <p:cNvPr id="36" name="Shape 36"/>
            <p:cNvSpPr/>
            <p:nvPr/>
          </p:nvSpPr>
          <p:spPr>
            <a:xfrm>
              <a:off x="0" y="64865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3358941" y="6486523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Shape 38"/>
          <p:cNvSpPr/>
          <p:nvPr/>
        </p:nvSpPr>
        <p:spPr>
          <a:xfrm>
            <a:off x="2507050" y="992458"/>
            <a:ext cx="6627420" cy="4608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590800" y="992458"/>
            <a:ext cx="6448425" cy="4608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884" marR="0" lvl="0" indent="11431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Calibri"/>
              <a:buAutoNum type="arabicPeriod"/>
              <a:defRPr sz="18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0045" marR="0" lvl="1" indent="1238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42929" marR="0" lvl="2" indent="13657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5811" marR="0" lvl="3" indent="349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28694" marR="0" lvl="4" indent="3500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4826" y="1418337"/>
            <a:ext cx="2047873" cy="3756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9784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00718" y="1059366"/>
            <a:ext cx="4314126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29150" y="1059366"/>
            <a:ext cx="4403337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marR="0" lvl="0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67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3Peop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74767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3531896" y="1315687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9027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5"/>
          </p:nvPr>
        </p:nvSpPr>
        <p:spPr>
          <a:xfrm>
            <a:off x="3264400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6"/>
          </p:nvPr>
        </p:nvSpPr>
        <p:spPr>
          <a:xfrm>
            <a:off x="6123898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7"/>
          </p:nvPr>
        </p:nvSpPr>
        <p:spPr>
          <a:xfrm>
            <a:off x="657979" y="3966416"/>
            <a:ext cx="2428622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8"/>
          </p:nvPr>
        </p:nvSpPr>
        <p:spPr>
          <a:xfrm>
            <a:off x="3442201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9"/>
          </p:nvPr>
        </p:nvSpPr>
        <p:spPr>
          <a:xfrm>
            <a:off x="6301696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68577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6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00718" y="1059366"/>
            <a:ext cx="4314126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29150" y="1059366"/>
            <a:ext cx="4403337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marR="0" lvl="0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6064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ebPage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aphicFrame>
        <p:nvGraphicFramePr>
          <p:cNvPr id="80" name="Shape 80"/>
          <p:cNvGraphicFramePr/>
          <p:nvPr/>
        </p:nvGraphicFramePr>
        <p:xfrm>
          <a:off x="6099717" y="881291"/>
          <a:ext cx="2932775" cy="5519500"/>
        </p:xfrm>
        <a:graphic>
          <a:graphicData uri="http://schemas.openxmlformats.org/drawingml/2006/table">
            <a:tbl>
              <a:tblPr firstRow="1" bandRow="1">
                <a:noFill/>
                <a:tableStyleId>{FE0885A0-2C53-4D84-8EC9-1AAF5F290F3E}</a:tableStyleId>
              </a:tblPr>
              <a:tblGrid>
                <a:gridCol w="2932775"/>
              </a:tblGrid>
              <a:tr h="31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91450" marR="91450" marT="45725" marB="45725" anchor="ctr"/>
                </a:tc>
              </a:tr>
              <a:tr h="520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lvl="0" indent="10953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8" marR="0" lvl="1" indent="16351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7850" marR="0" lvl="2" indent="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643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9488" marR="0" lvl="4" indent="5640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3002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4Peop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527666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9016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329016" y="3331210"/>
            <a:ext cx="2057341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idx="4"/>
          </p:nvPr>
        </p:nvSpPr>
        <p:spPr>
          <a:xfrm>
            <a:off x="2720158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5"/>
          </p:nvPr>
        </p:nvSpPr>
        <p:spPr>
          <a:xfrm>
            <a:off x="252151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7"/>
          </p:nvPr>
        </p:nvSpPr>
        <p:spPr>
          <a:xfrm>
            <a:off x="488097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8"/>
          </p:nvPr>
        </p:nvSpPr>
        <p:spPr>
          <a:xfrm>
            <a:off x="4682323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9"/>
          </p:nvPr>
        </p:nvSpPr>
        <p:spPr>
          <a:xfrm>
            <a:off x="4682323" y="3331210"/>
            <a:ext cx="2041860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704178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4"/>
          </p:nvPr>
        </p:nvSpPr>
        <p:spPr>
          <a:xfrm>
            <a:off x="684313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5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91225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 - 1Peop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234288" y="1037566"/>
            <a:ext cx="3155292" cy="315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535612" y="1037566"/>
            <a:ext cx="5351210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535362" y="1728788"/>
            <a:ext cx="5351461" cy="4437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✓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47817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15" name="Shape 115"/>
          <p:cNvSpPr/>
          <p:nvPr/>
        </p:nvSpPr>
        <p:spPr>
          <a:xfrm rot="10800000">
            <a:off x="8118086" y="0"/>
            <a:ext cx="1025909" cy="769434"/>
          </a:xfrm>
          <a:prstGeom prst="rtTriangle">
            <a:avLst/>
          </a:prstGeom>
          <a:solidFill>
            <a:srgbClr val="FF2600">
              <a:alpha val="8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553425" y="7805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00"/>
              </a:buClr>
              <a:buSzPct val="25000"/>
              <a:buFont typeface="Calibri"/>
              <a:buNone/>
            </a:pPr>
            <a:r>
              <a:rPr lang="en-US" sz="1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7044198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1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kern="1200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87282" y="1129942"/>
            <a:ext cx="9640859" cy="3165714"/>
            <a:chOff x="-36512" y="2808064"/>
            <a:chExt cx="9559284" cy="2425700"/>
          </a:xfrm>
        </p:grpSpPr>
        <p:sp>
          <p:nvSpPr>
            <p:cNvPr id="9" name="자유형 16"/>
            <p:cNvSpPr/>
            <p:nvPr userDrawn="1"/>
          </p:nvSpPr>
          <p:spPr>
            <a:xfrm>
              <a:off x="-36512" y="3217609"/>
              <a:ext cx="9183342" cy="1491070"/>
            </a:xfrm>
            <a:custGeom>
              <a:avLst/>
              <a:gdLst>
                <a:gd name="connsiteX0" fmla="*/ 0 w 9183342"/>
                <a:gd name="connsiteY0" fmla="*/ 0 h 1491070"/>
                <a:gd name="connsiteX1" fmla="*/ 2552700 w 9183342"/>
                <a:gd name="connsiteY1" fmla="*/ 1485900 h 1491070"/>
                <a:gd name="connsiteX2" fmla="*/ 6642100 w 9183342"/>
                <a:gd name="connsiteY2" fmla="*/ 508000 h 1491070"/>
                <a:gd name="connsiteX3" fmla="*/ 8991600 w 9183342"/>
                <a:gd name="connsiteY3" fmla="*/ 1003300 h 1491070"/>
                <a:gd name="connsiteX4" fmla="*/ 8877300 w 9183342"/>
                <a:gd name="connsiteY4" fmla="*/ 977900 h 149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3342" h="1491070">
                  <a:moveTo>
                    <a:pt x="0" y="0"/>
                  </a:moveTo>
                  <a:cubicBezTo>
                    <a:pt x="722841" y="700616"/>
                    <a:pt x="1445683" y="1401233"/>
                    <a:pt x="2552700" y="1485900"/>
                  </a:cubicBezTo>
                  <a:cubicBezTo>
                    <a:pt x="3659717" y="1570567"/>
                    <a:pt x="5568950" y="588433"/>
                    <a:pt x="6642100" y="508000"/>
                  </a:cubicBezTo>
                  <a:cubicBezTo>
                    <a:pt x="7715250" y="427567"/>
                    <a:pt x="8619067" y="924983"/>
                    <a:pt x="8991600" y="1003300"/>
                  </a:cubicBezTo>
                  <a:cubicBezTo>
                    <a:pt x="9364133" y="1081617"/>
                    <a:pt x="9120716" y="1029758"/>
                    <a:pt x="8877300" y="977900"/>
                  </a:cubicBezTo>
                </a:path>
              </a:pathLst>
            </a:custGeom>
            <a:ln>
              <a:solidFill>
                <a:srgbClr val="00B0F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0" name="자유형 18"/>
            <p:cNvSpPr/>
            <p:nvPr userDrawn="1"/>
          </p:nvSpPr>
          <p:spPr>
            <a:xfrm>
              <a:off x="25400" y="2909601"/>
              <a:ext cx="9497372" cy="2036131"/>
            </a:xfrm>
            <a:custGeom>
              <a:avLst/>
              <a:gdLst>
                <a:gd name="connsiteX0" fmla="*/ 0 w 9497372"/>
                <a:gd name="connsiteY0" fmla="*/ 587408 h 2036131"/>
                <a:gd name="connsiteX1" fmla="*/ 1841500 w 9497372"/>
                <a:gd name="connsiteY1" fmla="*/ 3208 h 2036131"/>
                <a:gd name="connsiteX2" fmla="*/ 6477000 w 9497372"/>
                <a:gd name="connsiteY2" fmla="*/ 422308 h 2036131"/>
                <a:gd name="connsiteX3" fmla="*/ 8610600 w 9497372"/>
                <a:gd name="connsiteY3" fmla="*/ 1781208 h 2036131"/>
                <a:gd name="connsiteX4" fmla="*/ 9461500 w 9497372"/>
                <a:gd name="connsiteY4" fmla="*/ 1997108 h 2036131"/>
                <a:gd name="connsiteX5" fmla="*/ 9258300 w 9497372"/>
                <a:gd name="connsiteY5" fmla="*/ 2035208 h 20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7372" h="2036131">
                  <a:moveTo>
                    <a:pt x="0" y="587408"/>
                  </a:moveTo>
                  <a:cubicBezTo>
                    <a:pt x="381000" y="309066"/>
                    <a:pt x="762000" y="30725"/>
                    <a:pt x="1841500" y="3208"/>
                  </a:cubicBezTo>
                  <a:cubicBezTo>
                    <a:pt x="2921000" y="-24309"/>
                    <a:pt x="5348817" y="125975"/>
                    <a:pt x="6477000" y="422308"/>
                  </a:cubicBezTo>
                  <a:cubicBezTo>
                    <a:pt x="7605183" y="718641"/>
                    <a:pt x="8113183" y="1518741"/>
                    <a:pt x="8610600" y="1781208"/>
                  </a:cubicBezTo>
                  <a:cubicBezTo>
                    <a:pt x="9108017" y="2043675"/>
                    <a:pt x="9353550" y="1954775"/>
                    <a:pt x="9461500" y="1997108"/>
                  </a:cubicBezTo>
                  <a:cubicBezTo>
                    <a:pt x="9569450" y="2039441"/>
                    <a:pt x="9413875" y="2037324"/>
                    <a:pt x="9258300" y="2035208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1" name="자유형 19"/>
            <p:cNvSpPr/>
            <p:nvPr userDrawn="1"/>
          </p:nvSpPr>
          <p:spPr>
            <a:xfrm>
              <a:off x="-12700" y="2808064"/>
              <a:ext cx="9410700" cy="2425700"/>
            </a:xfrm>
            <a:custGeom>
              <a:avLst/>
              <a:gdLst>
                <a:gd name="connsiteX0" fmla="*/ 0 w 9410700"/>
                <a:gd name="connsiteY0" fmla="*/ 0 h 2425700"/>
                <a:gd name="connsiteX1" fmla="*/ 2933700 w 9410700"/>
                <a:gd name="connsiteY1" fmla="*/ 1676400 h 2425700"/>
                <a:gd name="connsiteX2" fmla="*/ 6819900 w 9410700"/>
                <a:gd name="connsiteY2" fmla="*/ 508000 h 2425700"/>
                <a:gd name="connsiteX3" fmla="*/ 9410700 w 9410700"/>
                <a:gd name="connsiteY3" fmla="*/ 24257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700" h="2425700">
                  <a:moveTo>
                    <a:pt x="0" y="0"/>
                  </a:moveTo>
                  <a:cubicBezTo>
                    <a:pt x="898525" y="795866"/>
                    <a:pt x="1797050" y="1591733"/>
                    <a:pt x="2933700" y="1676400"/>
                  </a:cubicBezTo>
                  <a:cubicBezTo>
                    <a:pt x="4070350" y="1761067"/>
                    <a:pt x="5740400" y="383117"/>
                    <a:pt x="6819900" y="508000"/>
                  </a:cubicBezTo>
                  <a:cubicBezTo>
                    <a:pt x="7899400" y="632883"/>
                    <a:pt x="8655050" y="1529291"/>
                    <a:pt x="9410700" y="2425700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3603" y="2217454"/>
            <a:ext cx="8916794" cy="844879"/>
          </a:xfrm>
        </p:spPr>
        <p:txBody>
          <a:bodyPr>
            <a:noAutofit/>
          </a:bodyPr>
          <a:lstStyle>
            <a:lvl1pPr algn="ctr">
              <a:defRPr sz="4800" b="0" i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25641" y="3984427"/>
            <a:ext cx="6713189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27" y="2888607"/>
            <a:ext cx="9134475" cy="27432"/>
            <a:chOff x="-1" y="3053221"/>
            <a:chExt cx="12179300" cy="365127"/>
          </a:xfrm>
        </p:grpSpPr>
        <p:sp>
          <p:nvSpPr>
            <p:cNvPr id="16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7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317208" y="3116431"/>
            <a:ext cx="6713189" cy="2648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8916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58025" y="6499230"/>
            <a:ext cx="2076450" cy="365125"/>
          </a:xfrm>
          <a:prstGeom prst="rect">
            <a:avLst/>
          </a:prstGeom>
        </p:spPr>
        <p:txBody>
          <a:bodyPr/>
          <a:lstStyle/>
          <a:p>
            <a:fld id="{971E0D34-6099-504E-9A62-65E41FC3F3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2700"/>
            <a:ext cx="9144000" cy="687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kern="1200" dirty="0" smtClean="0">
                <a:solidFill>
                  <a:prstClr val="white"/>
                </a:solidFill>
              </a:rPr>
              <a:t>ㄱ</a:t>
            </a:r>
            <a:endParaRPr lang="en-US" sz="1350" kern="1200" dirty="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-1" y="914387"/>
            <a:ext cx="9134476" cy="4749818"/>
            <a:chOff x="0" y="6486522"/>
            <a:chExt cx="12192000" cy="365128"/>
          </a:xfrm>
        </p:grpSpPr>
        <p:sp>
          <p:nvSpPr>
            <p:cNvPr id="7" name="직사각형 20"/>
            <p:cNvSpPr/>
            <p:nvPr userDrawn="1"/>
          </p:nvSpPr>
          <p:spPr>
            <a:xfrm>
              <a:off x="0" y="6486522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8" name="직사각형 21"/>
            <p:cNvSpPr/>
            <p:nvPr userDrawn="1"/>
          </p:nvSpPr>
          <p:spPr>
            <a:xfrm>
              <a:off x="3358941" y="6486523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2507054" y="992459"/>
            <a:ext cx="6627420" cy="46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2590801" y="992459"/>
            <a:ext cx="6448425" cy="46082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884" indent="-342884">
              <a:spcBef>
                <a:spcPts val="1600"/>
              </a:spcBef>
              <a:buFont typeface="+mj-lt"/>
              <a:buAutoNum type="arabicPeriod"/>
              <a:defRPr sz="18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600045" indent="-257162">
              <a:buFont typeface="Arial" charset="0"/>
              <a:buChar char="•"/>
              <a:defRPr sz="16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942929" indent="-257162">
              <a:buFont typeface="Arial" charset="0"/>
              <a:buChar char="•"/>
              <a:defRPr sz="16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1285811" indent="-257162">
              <a:buFont typeface="Arial" charset="0"/>
              <a:buChar char="•"/>
              <a:defRPr sz="12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1628694" indent="-257162">
              <a:buFont typeface="Arial" charset="0"/>
              <a:buChar char="•"/>
              <a:defRPr sz="12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24826" y="1418337"/>
            <a:ext cx="2047875" cy="3756487"/>
          </a:xfrm>
        </p:spPr>
        <p:txBody>
          <a:bodyPr anchor="ctr">
            <a:normAutofit/>
          </a:bodyPr>
          <a:lstStyle>
            <a:lvl1pPr algn="r">
              <a:defRPr sz="2100"/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180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50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722" y="1059366"/>
            <a:ext cx="4314128" cy="511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59366"/>
            <a:ext cx="4403338" cy="5117597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4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04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3Peop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74767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3531896" y="1315687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9027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5"/>
          </p:nvPr>
        </p:nvSpPr>
        <p:spPr>
          <a:xfrm>
            <a:off x="3264400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6"/>
          </p:nvPr>
        </p:nvSpPr>
        <p:spPr>
          <a:xfrm>
            <a:off x="6123898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7"/>
          </p:nvPr>
        </p:nvSpPr>
        <p:spPr>
          <a:xfrm>
            <a:off x="657979" y="3966416"/>
            <a:ext cx="2428622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8"/>
          </p:nvPr>
        </p:nvSpPr>
        <p:spPr>
          <a:xfrm>
            <a:off x="3442201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9"/>
          </p:nvPr>
        </p:nvSpPr>
        <p:spPr>
          <a:xfrm>
            <a:off x="6301696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 - 1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4292" y="1037567"/>
            <a:ext cx="3155292" cy="315529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535613" y="1037567"/>
            <a:ext cx="5351212" cy="4684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3535363" y="1728788"/>
            <a:ext cx="5351462" cy="4437062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800"/>
              </a:spcBef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ü"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9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3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47673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531897" y="1315687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6902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64403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2389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657979" y="3966416"/>
            <a:ext cx="2428623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442202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301697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8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4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7667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29020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9020" y="3331210"/>
            <a:ext cx="205734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72016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252151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88097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68232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4682324" y="3331210"/>
            <a:ext cx="204186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4178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684313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7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Page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15694" y="881292"/>
            <a:ext cx="5894813" cy="551950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74314826"/>
              </p:ext>
            </p:extLst>
          </p:nvPr>
        </p:nvGraphicFramePr>
        <p:xfrm>
          <a:off x="6099717" y="881291"/>
          <a:ext cx="2932771" cy="55195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932771"/>
              </a:tblGrid>
              <a:tr h="31056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Description</a:t>
                      </a:r>
                      <a:endParaRPr lang="en-US" sz="1400" b="0" dirty="0"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anchor="ctr"/>
                </a:tc>
              </a:tr>
              <a:tr h="5208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9718" y="1260088"/>
            <a:ext cx="2933158" cy="5140712"/>
          </a:xfrm>
          <a:prstGeom prst="rect">
            <a:avLst/>
          </a:prstGeom>
        </p:spPr>
        <p:txBody>
          <a:bodyPr/>
          <a:lstStyle>
            <a:lvl1pPr marL="233363" indent="-233363">
              <a:lnSpc>
                <a:spcPct val="100000"/>
              </a:lnSpc>
              <a:buFont typeface="+mj-lt"/>
              <a:buAutoNum type="arabicPeriod"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344488" indent="-112713">
              <a:lnSpc>
                <a:spcPct val="100000"/>
              </a:lnSpc>
              <a:buFont typeface="Arial" charset="0"/>
              <a:buChar char="•"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577850" indent="-111125">
              <a:lnSpc>
                <a:spcPct val="100000"/>
              </a:lnSpc>
              <a:buFont typeface="Arial" charset="0"/>
              <a:buChar char="•"/>
              <a:tabLst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806450" indent="-17145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979488" indent="-17780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665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ight Triangle 3"/>
          <p:cNvSpPr/>
          <p:nvPr userDrawn="1"/>
        </p:nvSpPr>
        <p:spPr>
          <a:xfrm flipH="1" flipV="1">
            <a:off x="8118087" y="0"/>
            <a:ext cx="1025911" cy="769434"/>
          </a:xfrm>
          <a:prstGeom prst="rtTriangle">
            <a:avLst/>
          </a:prstGeom>
          <a:solidFill>
            <a:srgbClr val="FF2600">
              <a:alpha val="8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553425" y="780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kern="1200" dirty="0" smtClean="0">
                <a:solidFill>
                  <a:srgbClr val="FFFF00"/>
                </a:solidFill>
                <a:latin typeface="Calibri"/>
                <a:ea typeface="맑은 고딕"/>
              </a:rPr>
              <a:t>실습</a:t>
            </a:r>
            <a:endParaRPr lang="en-US" sz="1800" b="1" kern="12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51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58025" y="6499230"/>
            <a:ext cx="2076450" cy="365125"/>
          </a:xfrm>
          <a:prstGeom prst="rect">
            <a:avLst/>
          </a:prstGeom>
        </p:spPr>
        <p:txBody>
          <a:bodyPr/>
          <a:lstStyle/>
          <a:p>
            <a:fld id="{971E0D34-6099-504E-9A62-65E41FC3F3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2700"/>
            <a:ext cx="9144000" cy="651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kern="1200" dirty="0" smtClean="0">
                <a:solidFill>
                  <a:prstClr val="white"/>
                </a:solidFill>
              </a:rPr>
              <a:t>ㄱ</a:t>
            </a:r>
            <a:endParaRPr lang="en-US" sz="1350" kern="1200" dirty="0">
              <a:solidFill>
                <a:prstClr val="white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42875" y="2309602"/>
            <a:ext cx="9715500" cy="1927157"/>
            <a:chOff x="-36512" y="2808064"/>
            <a:chExt cx="9559284" cy="2425700"/>
          </a:xfrm>
        </p:grpSpPr>
        <p:sp>
          <p:nvSpPr>
            <p:cNvPr id="18" name="자유형 16"/>
            <p:cNvSpPr/>
            <p:nvPr userDrawn="1"/>
          </p:nvSpPr>
          <p:spPr>
            <a:xfrm>
              <a:off x="-36512" y="3217609"/>
              <a:ext cx="9183342" cy="1491070"/>
            </a:xfrm>
            <a:custGeom>
              <a:avLst/>
              <a:gdLst>
                <a:gd name="connsiteX0" fmla="*/ 0 w 9183342"/>
                <a:gd name="connsiteY0" fmla="*/ 0 h 1491070"/>
                <a:gd name="connsiteX1" fmla="*/ 2552700 w 9183342"/>
                <a:gd name="connsiteY1" fmla="*/ 1485900 h 1491070"/>
                <a:gd name="connsiteX2" fmla="*/ 6642100 w 9183342"/>
                <a:gd name="connsiteY2" fmla="*/ 508000 h 1491070"/>
                <a:gd name="connsiteX3" fmla="*/ 8991600 w 9183342"/>
                <a:gd name="connsiteY3" fmla="*/ 1003300 h 1491070"/>
                <a:gd name="connsiteX4" fmla="*/ 8877300 w 9183342"/>
                <a:gd name="connsiteY4" fmla="*/ 977900 h 149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3342" h="1491070">
                  <a:moveTo>
                    <a:pt x="0" y="0"/>
                  </a:moveTo>
                  <a:cubicBezTo>
                    <a:pt x="722841" y="700616"/>
                    <a:pt x="1445683" y="1401233"/>
                    <a:pt x="2552700" y="1485900"/>
                  </a:cubicBezTo>
                  <a:cubicBezTo>
                    <a:pt x="3659717" y="1570567"/>
                    <a:pt x="5568950" y="588433"/>
                    <a:pt x="6642100" y="508000"/>
                  </a:cubicBezTo>
                  <a:cubicBezTo>
                    <a:pt x="7715250" y="427567"/>
                    <a:pt x="8619067" y="924983"/>
                    <a:pt x="8991600" y="1003300"/>
                  </a:cubicBezTo>
                  <a:cubicBezTo>
                    <a:pt x="9364133" y="1081617"/>
                    <a:pt x="9120716" y="1029758"/>
                    <a:pt x="8877300" y="977900"/>
                  </a:cubicBezTo>
                </a:path>
              </a:pathLst>
            </a:custGeom>
            <a:ln>
              <a:solidFill>
                <a:srgbClr val="00B0F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9" name="자유형 18"/>
            <p:cNvSpPr/>
            <p:nvPr userDrawn="1"/>
          </p:nvSpPr>
          <p:spPr>
            <a:xfrm>
              <a:off x="25400" y="2909601"/>
              <a:ext cx="9497372" cy="2036131"/>
            </a:xfrm>
            <a:custGeom>
              <a:avLst/>
              <a:gdLst>
                <a:gd name="connsiteX0" fmla="*/ 0 w 9497372"/>
                <a:gd name="connsiteY0" fmla="*/ 587408 h 2036131"/>
                <a:gd name="connsiteX1" fmla="*/ 1841500 w 9497372"/>
                <a:gd name="connsiteY1" fmla="*/ 3208 h 2036131"/>
                <a:gd name="connsiteX2" fmla="*/ 6477000 w 9497372"/>
                <a:gd name="connsiteY2" fmla="*/ 422308 h 2036131"/>
                <a:gd name="connsiteX3" fmla="*/ 8610600 w 9497372"/>
                <a:gd name="connsiteY3" fmla="*/ 1781208 h 2036131"/>
                <a:gd name="connsiteX4" fmla="*/ 9461500 w 9497372"/>
                <a:gd name="connsiteY4" fmla="*/ 1997108 h 2036131"/>
                <a:gd name="connsiteX5" fmla="*/ 9258300 w 9497372"/>
                <a:gd name="connsiteY5" fmla="*/ 2035208 h 20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7372" h="2036131">
                  <a:moveTo>
                    <a:pt x="0" y="587408"/>
                  </a:moveTo>
                  <a:cubicBezTo>
                    <a:pt x="381000" y="309066"/>
                    <a:pt x="762000" y="30725"/>
                    <a:pt x="1841500" y="3208"/>
                  </a:cubicBezTo>
                  <a:cubicBezTo>
                    <a:pt x="2921000" y="-24309"/>
                    <a:pt x="5348817" y="125975"/>
                    <a:pt x="6477000" y="422308"/>
                  </a:cubicBezTo>
                  <a:cubicBezTo>
                    <a:pt x="7605183" y="718641"/>
                    <a:pt x="8113183" y="1518741"/>
                    <a:pt x="8610600" y="1781208"/>
                  </a:cubicBezTo>
                  <a:cubicBezTo>
                    <a:pt x="9108017" y="2043675"/>
                    <a:pt x="9353550" y="1954775"/>
                    <a:pt x="9461500" y="1997108"/>
                  </a:cubicBezTo>
                  <a:cubicBezTo>
                    <a:pt x="9569450" y="2039441"/>
                    <a:pt x="9413875" y="2037324"/>
                    <a:pt x="9258300" y="2035208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20" name="자유형 19"/>
            <p:cNvSpPr/>
            <p:nvPr userDrawn="1"/>
          </p:nvSpPr>
          <p:spPr>
            <a:xfrm>
              <a:off x="-12700" y="2808064"/>
              <a:ext cx="9410700" cy="2425700"/>
            </a:xfrm>
            <a:custGeom>
              <a:avLst/>
              <a:gdLst>
                <a:gd name="connsiteX0" fmla="*/ 0 w 9410700"/>
                <a:gd name="connsiteY0" fmla="*/ 0 h 2425700"/>
                <a:gd name="connsiteX1" fmla="*/ 2933700 w 9410700"/>
                <a:gd name="connsiteY1" fmla="*/ 1676400 h 2425700"/>
                <a:gd name="connsiteX2" fmla="*/ 6819900 w 9410700"/>
                <a:gd name="connsiteY2" fmla="*/ 508000 h 2425700"/>
                <a:gd name="connsiteX3" fmla="*/ 9410700 w 9410700"/>
                <a:gd name="connsiteY3" fmla="*/ 24257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700" h="2425700">
                  <a:moveTo>
                    <a:pt x="0" y="0"/>
                  </a:moveTo>
                  <a:cubicBezTo>
                    <a:pt x="898525" y="795866"/>
                    <a:pt x="1797050" y="1591733"/>
                    <a:pt x="2933700" y="1676400"/>
                  </a:cubicBezTo>
                  <a:cubicBezTo>
                    <a:pt x="4070350" y="1761067"/>
                    <a:pt x="5740400" y="383117"/>
                    <a:pt x="6819900" y="508000"/>
                  </a:cubicBezTo>
                  <a:cubicBezTo>
                    <a:pt x="7899400" y="632883"/>
                    <a:pt x="8655050" y="1529291"/>
                    <a:pt x="9410700" y="2425700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3699646" y="2688405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kern="1200" dirty="0" smtClean="0">
                <a:solidFill>
                  <a:srgbClr val="5B9BD5">
                    <a:lumMod val="50000"/>
                  </a:srgbClr>
                </a:solidFill>
                <a:latin typeface="Malgun Gothic" charset="0"/>
                <a:ea typeface="Malgun Gothic" charset="0"/>
                <a:cs typeface="Malgun Gothic" charset="0"/>
              </a:rPr>
              <a:t>감사합니다</a:t>
            </a:r>
            <a:r>
              <a:rPr lang="en-US" altLang="ko-KR" sz="2400" kern="1200" dirty="0" smtClean="0">
                <a:solidFill>
                  <a:srgbClr val="5B9BD5">
                    <a:lumMod val="50000"/>
                  </a:srgbClr>
                </a:solidFill>
                <a:latin typeface="Malgun Gothic" charset="0"/>
                <a:ea typeface="Malgun Gothic" charset="0"/>
                <a:cs typeface="Malgun Gothic" charset="0"/>
              </a:rPr>
              <a:t>.</a:t>
            </a:r>
            <a:endParaRPr lang="en-US" sz="2400" kern="1200" dirty="0">
              <a:solidFill>
                <a:srgbClr val="5B9BD5">
                  <a:lumMod val="50000"/>
                </a:srgb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814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Shape 21"/>
          <p:cNvGrpSpPr/>
          <p:nvPr/>
        </p:nvGrpSpPr>
        <p:grpSpPr>
          <a:xfrm>
            <a:off x="-87281" y="1129941"/>
            <a:ext cx="9640856" cy="3165713"/>
            <a:chOff x="-36510" y="2808064"/>
            <a:chExt cx="9559280" cy="2425700"/>
          </a:xfrm>
        </p:grpSpPr>
        <p:sp>
          <p:nvSpPr>
            <p:cNvPr id="22" name="Shape 22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156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156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3603" y="2217450"/>
            <a:ext cx="8916794" cy="844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Font typeface="Calibri"/>
              <a:buNone/>
              <a:defRPr sz="4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25641" y="3984426"/>
            <a:ext cx="6713187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pSp>
        <p:nvGrpSpPr>
          <p:cNvPr id="28" name="Shape 28"/>
          <p:cNvGrpSpPr/>
          <p:nvPr/>
        </p:nvGrpSpPr>
        <p:grpSpPr>
          <a:xfrm>
            <a:off x="9526" y="2888606"/>
            <a:ext cx="9134473" cy="27431"/>
            <a:chOff x="0" y="3053221"/>
            <a:chExt cx="12179298" cy="365126"/>
          </a:xfrm>
        </p:grpSpPr>
        <p:sp>
          <p:nvSpPr>
            <p:cNvPr id="29" name="Shape 29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2317208" y="3116431"/>
            <a:ext cx="6713187" cy="264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01833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4" name="Shape 34"/>
          <p:cNvSpPr/>
          <p:nvPr/>
        </p:nvSpPr>
        <p:spPr>
          <a:xfrm>
            <a:off x="0" y="-12700"/>
            <a:ext cx="9144000" cy="687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35" name="Shape 35"/>
          <p:cNvGrpSpPr/>
          <p:nvPr/>
        </p:nvGrpSpPr>
        <p:grpSpPr>
          <a:xfrm>
            <a:off x="0" y="914387"/>
            <a:ext cx="9134476" cy="4749855"/>
            <a:chOff x="0" y="6486521"/>
            <a:chExt cx="12192000" cy="365127"/>
          </a:xfrm>
        </p:grpSpPr>
        <p:sp>
          <p:nvSpPr>
            <p:cNvPr id="36" name="Shape 36"/>
            <p:cNvSpPr/>
            <p:nvPr/>
          </p:nvSpPr>
          <p:spPr>
            <a:xfrm>
              <a:off x="0" y="64865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3358941" y="6486523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Shape 38"/>
          <p:cNvSpPr/>
          <p:nvPr/>
        </p:nvSpPr>
        <p:spPr>
          <a:xfrm>
            <a:off x="2507050" y="992458"/>
            <a:ext cx="6627420" cy="4608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590800" y="992458"/>
            <a:ext cx="6448425" cy="4608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884" marR="0" lvl="0" indent="22861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Calibri"/>
              <a:buAutoNum type="arabicPeriod"/>
              <a:defRPr sz="18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0045" marR="0" lvl="1" indent="2127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42929" marR="0" lvl="2" indent="23817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5811" marR="0" lvl="3" indent="111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28694" marR="0" lvl="4" indent="11120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4826" y="1418337"/>
            <a:ext cx="2047873" cy="3756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63111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 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1270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9526" y="3436654"/>
            <a:ext cx="9134473" cy="27431"/>
            <a:chOff x="0" y="3053221"/>
            <a:chExt cx="12179298" cy="365126"/>
          </a:xfrm>
        </p:grpSpPr>
        <p:sp>
          <p:nvSpPr>
            <p:cNvPr id="45" name="Shape 4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>
            <a:off x="9523" y="1509502"/>
            <a:ext cx="7639047" cy="1927157"/>
            <a:chOff x="-36510" y="2808064"/>
            <a:chExt cx="9559280" cy="2425700"/>
          </a:xfrm>
        </p:grpSpPr>
        <p:sp>
          <p:nvSpPr>
            <p:cNvPr id="48" name="Shape 48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156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156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33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511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00718" y="1059366"/>
            <a:ext cx="4314126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29150" y="1059366"/>
            <a:ext cx="4403337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marR="0" lvl="0" indent="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52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52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3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3Peop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74767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3531896" y="1315687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9027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5"/>
          </p:nvPr>
        </p:nvSpPr>
        <p:spPr>
          <a:xfrm>
            <a:off x="3264400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6"/>
          </p:nvPr>
        </p:nvSpPr>
        <p:spPr>
          <a:xfrm>
            <a:off x="6123898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7"/>
          </p:nvPr>
        </p:nvSpPr>
        <p:spPr>
          <a:xfrm>
            <a:off x="657979" y="3966416"/>
            <a:ext cx="2428622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8"/>
          </p:nvPr>
        </p:nvSpPr>
        <p:spPr>
          <a:xfrm>
            <a:off x="3442201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9"/>
          </p:nvPr>
        </p:nvSpPr>
        <p:spPr>
          <a:xfrm>
            <a:off x="6301696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9458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79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15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15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263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463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ebPage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aphicFrame>
        <p:nvGraphicFramePr>
          <p:cNvPr id="80" name="Shape 80"/>
          <p:cNvGraphicFramePr/>
          <p:nvPr/>
        </p:nvGraphicFramePr>
        <p:xfrm>
          <a:off x="6099717" y="881291"/>
          <a:ext cx="2932775" cy="5519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32775"/>
              </a:tblGrid>
              <a:tr h="31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91450" marR="91450" marT="45725" marB="45725" anchor="ctr"/>
                </a:tc>
              </a:tr>
              <a:tr h="520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lvl="0" indent="18573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8" marR="0" lvl="1" indent="22701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7850" marR="0" lvl="2" indent="203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11250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79245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9488" marR="0" lvl="4" indent="10456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79245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06463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0" y="-1270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-142872" y="2309602"/>
            <a:ext cx="9715496" cy="1927157"/>
            <a:chOff x="-36510" y="2808064"/>
            <a:chExt cx="9559280" cy="2425700"/>
          </a:xfrm>
        </p:grpSpPr>
        <p:sp>
          <p:nvSpPr>
            <p:cNvPr id="86" name="Shape 86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156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156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3699646" y="2688405"/>
            <a:ext cx="179087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1E4E7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1E4E79"/>
                </a:solidFill>
              </a:rPr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13050586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4Peop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527666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9015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329015" y="3331210"/>
            <a:ext cx="2057341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idx="4"/>
          </p:nvPr>
        </p:nvSpPr>
        <p:spPr>
          <a:xfrm>
            <a:off x="2720158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5"/>
          </p:nvPr>
        </p:nvSpPr>
        <p:spPr>
          <a:xfrm>
            <a:off x="252151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7"/>
          </p:nvPr>
        </p:nvSpPr>
        <p:spPr>
          <a:xfrm>
            <a:off x="488097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8"/>
          </p:nvPr>
        </p:nvSpPr>
        <p:spPr>
          <a:xfrm>
            <a:off x="4682323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9"/>
          </p:nvPr>
        </p:nvSpPr>
        <p:spPr>
          <a:xfrm>
            <a:off x="4682323" y="3331210"/>
            <a:ext cx="2041860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704178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4"/>
          </p:nvPr>
        </p:nvSpPr>
        <p:spPr>
          <a:xfrm>
            <a:off x="684313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5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7651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 - 1Peop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234287" y="1037566"/>
            <a:ext cx="3155292" cy="315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535612" y="1037566"/>
            <a:ext cx="5351210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535362" y="1728788"/>
            <a:ext cx="5351461" cy="4437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406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✓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79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15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15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3678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79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15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15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15" name="Shape 115"/>
          <p:cNvSpPr/>
          <p:nvPr/>
        </p:nvSpPr>
        <p:spPr>
          <a:xfrm rot="10800000">
            <a:off x="8118086" y="0"/>
            <a:ext cx="1025909" cy="769434"/>
          </a:xfrm>
          <a:prstGeom prst="rtTriangle">
            <a:avLst/>
          </a:prstGeom>
          <a:solidFill>
            <a:srgbClr val="FF2600">
              <a:alpha val="8627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553425" y="7805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00"/>
              </a:buClr>
              <a:buSzPct val="25000"/>
              <a:buFont typeface="Calibri"/>
              <a:buNone/>
            </a:pPr>
            <a:r>
              <a:rPr lang="en-US" sz="1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2199230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1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kern="1200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87282" y="1129942"/>
            <a:ext cx="9640859" cy="3165714"/>
            <a:chOff x="-36512" y="2808064"/>
            <a:chExt cx="9559284" cy="2425700"/>
          </a:xfrm>
        </p:grpSpPr>
        <p:sp>
          <p:nvSpPr>
            <p:cNvPr id="9" name="자유형 16"/>
            <p:cNvSpPr/>
            <p:nvPr userDrawn="1"/>
          </p:nvSpPr>
          <p:spPr>
            <a:xfrm>
              <a:off x="-36512" y="3217609"/>
              <a:ext cx="9183342" cy="1491070"/>
            </a:xfrm>
            <a:custGeom>
              <a:avLst/>
              <a:gdLst>
                <a:gd name="connsiteX0" fmla="*/ 0 w 9183342"/>
                <a:gd name="connsiteY0" fmla="*/ 0 h 1491070"/>
                <a:gd name="connsiteX1" fmla="*/ 2552700 w 9183342"/>
                <a:gd name="connsiteY1" fmla="*/ 1485900 h 1491070"/>
                <a:gd name="connsiteX2" fmla="*/ 6642100 w 9183342"/>
                <a:gd name="connsiteY2" fmla="*/ 508000 h 1491070"/>
                <a:gd name="connsiteX3" fmla="*/ 8991600 w 9183342"/>
                <a:gd name="connsiteY3" fmla="*/ 1003300 h 1491070"/>
                <a:gd name="connsiteX4" fmla="*/ 8877300 w 9183342"/>
                <a:gd name="connsiteY4" fmla="*/ 977900 h 149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3342" h="1491070">
                  <a:moveTo>
                    <a:pt x="0" y="0"/>
                  </a:moveTo>
                  <a:cubicBezTo>
                    <a:pt x="722841" y="700616"/>
                    <a:pt x="1445683" y="1401233"/>
                    <a:pt x="2552700" y="1485900"/>
                  </a:cubicBezTo>
                  <a:cubicBezTo>
                    <a:pt x="3659717" y="1570567"/>
                    <a:pt x="5568950" y="588433"/>
                    <a:pt x="6642100" y="508000"/>
                  </a:cubicBezTo>
                  <a:cubicBezTo>
                    <a:pt x="7715250" y="427567"/>
                    <a:pt x="8619067" y="924983"/>
                    <a:pt x="8991600" y="1003300"/>
                  </a:cubicBezTo>
                  <a:cubicBezTo>
                    <a:pt x="9364133" y="1081617"/>
                    <a:pt x="9120716" y="1029758"/>
                    <a:pt x="8877300" y="977900"/>
                  </a:cubicBezTo>
                </a:path>
              </a:pathLst>
            </a:custGeom>
            <a:ln>
              <a:solidFill>
                <a:srgbClr val="00B0F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0" name="자유형 18"/>
            <p:cNvSpPr/>
            <p:nvPr userDrawn="1"/>
          </p:nvSpPr>
          <p:spPr>
            <a:xfrm>
              <a:off x="25400" y="2909601"/>
              <a:ext cx="9497372" cy="2036131"/>
            </a:xfrm>
            <a:custGeom>
              <a:avLst/>
              <a:gdLst>
                <a:gd name="connsiteX0" fmla="*/ 0 w 9497372"/>
                <a:gd name="connsiteY0" fmla="*/ 587408 h 2036131"/>
                <a:gd name="connsiteX1" fmla="*/ 1841500 w 9497372"/>
                <a:gd name="connsiteY1" fmla="*/ 3208 h 2036131"/>
                <a:gd name="connsiteX2" fmla="*/ 6477000 w 9497372"/>
                <a:gd name="connsiteY2" fmla="*/ 422308 h 2036131"/>
                <a:gd name="connsiteX3" fmla="*/ 8610600 w 9497372"/>
                <a:gd name="connsiteY3" fmla="*/ 1781208 h 2036131"/>
                <a:gd name="connsiteX4" fmla="*/ 9461500 w 9497372"/>
                <a:gd name="connsiteY4" fmla="*/ 1997108 h 2036131"/>
                <a:gd name="connsiteX5" fmla="*/ 9258300 w 9497372"/>
                <a:gd name="connsiteY5" fmla="*/ 2035208 h 20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7372" h="2036131">
                  <a:moveTo>
                    <a:pt x="0" y="587408"/>
                  </a:moveTo>
                  <a:cubicBezTo>
                    <a:pt x="381000" y="309066"/>
                    <a:pt x="762000" y="30725"/>
                    <a:pt x="1841500" y="3208"/>
                  </a:cubicBezTo>
                  <a:cubicBezTo>
                    <a:pt x="2921000" y="-24309"/>
                    <a:pt x="5348817" y="125975"/>
                    <a:pt x="6477000" y="422308"/>
                  </a:cubicBezTo>
                  <a:cubicBezTo>
                    <a:pt x="7605183" y="718641"/>
                    <a:pt x="8113183" y="1518741"/>
                    <a:pt x="8610600" y="1781208"/>
                  </a:cubicBezTo>
                  <a:cubicBezTo>
                    <a:pt x="9108017" y="2043675"/>
                    <a:pt x="9353550" y="1954775"/>
                    <a:pt x="9461500" y="1997108"/>
                  </a:cubicBezTo>
                  <a:cubicBezTo>
                    <a:pt x="9569450" y="2039441"/>
                    <a:pt x="9413875" y="2037324"/>
                    <a:pt x="9258300" y="2035208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1" name="자유형 19"/>
            <p:cNvSpPr/>
            <p:nvPr userDrawn="1"/>
          </p:nvSpPr>
          <p:spPr>
            <a:xfrm>
              <a:off x="-12700" y="2808064"/>
              <a:ext cx="9410700" cy="2425700"/>
            </a:xfrm>
            <a:custGeom>
              <a:avLst/>
              <a:gdLst>
                <a:gd name="connsiteX0" fmla="*/ 0 w 9410700"/>
                <a:gd name="connsiteY0" fmla="*/ 0 h 2425700"/>
                <a:gd name="connsiteX1" fmla="*/ 2933700 w 9410700"/>
                <a:gd name="connsiteY1" fmla="*/ 1676400 h 2425700"/>
                <a:gd name="connsiteX2" fmla="*/ 6819900 w 9410700"/>
                <a:gd name="connsiteY2" fmla="*/ 508000 h 2425700"/>
                <a:gd name="connsiteX3" fmla="*/ 9410700 w 9410700"/>
                <a:gd name="connsiteY3" fmla="*/ 24257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700" h="2425700">
                  <a:moveTo>
                    <a:pt x="0" y="0"/>
                  </a:moveTo>
                  <a:cubicBezTo>
                    <a:pt x="898525" y="795866"/>
                    <a:pt x="1797050" y="1591733"/>
                    <a:pt x="2933700" y="1676400"/>
                  </a:cubicBezTo>
                  <a:cubicBezTo>
                    <a:pt x="4070350" y="1761067"/>
                    <a:pt x="5740400" y="383117"/>
                    <a:pt x="6819900" y="508000"/>
                  </a:cubicBezTo>
                  <a:cubicBezTo>
                    <a:pt x="7899400" y="632883"/>
                    <a:pt x="8655050" y="1529291"/>
                    <a:pt x="9410700" y="2425700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3603" y="2217454"/>
            <a:ext cx="8916794" cy="844879"/>
          </a:xfrm>
        </p:spPr>
        <p:txBody>
          <a:bodyPr>
            <a:noAutofit/>
          </a:bodyPr>
          <a:lstStyle>
            <a:lvl1pPr algn="ctr">
              <a:defRPr sz="4800" b="0" i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25641" y="3984427"/>
            <a:ext cx="6713189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27" y="2888607"/>
            <a:ext cx="9134475" cy="27432"/>
            <a:chOff x="-1" y="3053221"/>
            <a:chExt cx="12179300" cy="365127"/>
          </a:xfrm>
        </p:grpSpPr>
        <p:sp>
          <p:nvSpPr>
            <p:cNvPr id="16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7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317208" y="3116431"/>
            <a:ext cx="6713189" cy="2648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29864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78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722" y="1059366"/>
            <a:ext cx="4314128" cy="511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59366"/>
            <a:ext cx="4403338" cy="5117597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97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0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 - 1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4292" y="1037567"/>
            <a:ext cx="3155292" cy="315529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535613" y="1037567"/>
            <a:ext cx="5351212" cy="4684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3535363" y="1728788"/>
            <a:ext cx="5351462" cy="4437062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800"/>
              </a:spcBef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ü"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1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3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47673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531897" y="1315687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6902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64403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2389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657979" y="3966416"/>
            <a:ext cx="2428623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442202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301697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09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4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7667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29020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9020" y="3331210"/>
            <a:ext cx="205734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72016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252151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88097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68232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4682324" y="3331210"/>
            <a:ext cx="204186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4178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684313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96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Page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15694" y="881292"/>
            <a:ext cx="5894813" cy="551950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74575172"/>
              </p:ext>
            </p:extLst>
          </p:nvPr>
        </p:nvGraphicFramePr>
        <p:xfrm>
          <a:off x="6099717" y="881291"/>
          <a:ext cx="2932771" cy="55195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932771"/>
              </a:tblGrid>
              <a:tr h="31056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Description</a:t>
                      </a:r>
                      <a:endParaRPr lang="en-US" sz="1400" b="0" dirty="0"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anchor="ctr"/>
                </a:tc>
              </a:tr>
              <a:tr h="5208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9718" y="1260088"/>
            <a:ext cx="2933158" cy="5140712"/>
          </a:xfrm>
          <a:prstGeom prst="rect">
            <a:avLst/>
          </a:prstGeom>
        </p:spPr>
        <p:txBody>
          <a:bodyPr/>
          <a:lstStyle>
            <a:lvl1pPr marL="233363" indent="-233363">
              <a:lnSpc>
                <a:spcPct val="100000"/>
              </a:lnSpc>
              <a:buFont typeface="+mj-lt"/>
              <a:buAutoNum type="arabicPeriod"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344488" indent="-112713">
              <a:lnSpc>
                <a:spcPct val="100000"/>
              </a:lnSpc>
              <a:buFont typeface="Arial" charset="0"/>
              <a:buChar char="•"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577850" indent="-111125">
              <a:lnSpc>
                <a:spcPct val="100000"/>
              </a:lnSpc>
              <a:buFont typeface="Arial" charset="0"/>
              <a:buChar char="•"/>
              <a:tabLst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806450" indent="-17145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979488" indent="-17780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748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ight Triangle 3"/>
          <p:cNvSpPr/>
          <p:nvPr userDrawn="1"/>
        </p:nvSpPr>
        <p:spPr>
          <a:xfrm flipH="1" flipV="1">
            <a:off x="8118087" y="0"/>
            <a:ext cx="1025911" cy="769434"/>
          </a:xfrm>
          <a:prstGeom prst="rtTriangle">
            <a:avLst/>
          </a:prstGeom>
          <a:solidFill>
            <a:srgbClr val="FF2600">
              <a:alpha val="8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553425" y="780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kern="1200" dirty="0" smtClean="0">
                <a:solidFill>
                  <a:srgbClr val="FFFF00"/>
                </a:solidFill>
                <a:latin typeface="Calibri"/>
                <a:ea typeface="맑은 고딕"/>
              </a:rPr>
              <a:t>실습</a:t>
            </a:r>
            <a:endParaRPr lang="en-US" sz="1800" b="1" kern="12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177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1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kern="120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87282" y="1129942"/>
            <a:ext cx="9640859" cy="3165714"/>
            <a:chOff x="-36512" y="2808064"/>
            <a:chExt cx="9559284" cy="2425700"/>
          </a:xfrm>
        </p:grpSpPr>
        <p:sp>
          <p:nvSpPr>
            <p:cNvPr id="9" name="자유형 16"/>
            <p:cNvSpPr/>
            <p:nvPr userDrawn="1"/>
          </p:nvSpPr>
          <p:spPr>
            <a:xfrm>
              <a:off x="-36512" y="3217609"/>
              <a:ext cx="9183342" cy="1491070"/>
            </a:xfrm>
            <a:custGeom>
              <a:avLst/>
              <a:gdLst>
                <a:gd name="connsiteX0" fmla="*/ 0 w 9183342"/>
                <a:gd name="connsiteY0" fmla="*/ 0 h 1491070"/>
                <a:gd name="connsiteX1" fmla="*/ 2552700 w 9183342"/>
                <a:gd name="connsiteY1" fmla="*/ 1485900 h 1491070"/>
                <a:gd name="connsiteX2" fmla="*/ 6642100 w 9183342"/>
                <a:gd name="connsiteY2" fmla="*/ 508000 h 1491070"/>
                <a:gd name="connsiteX3" fmla="*/ 8991600 w 9183342"/>
                <a:gd name="connsiteY3" fmla="*/ 1003300 h 1491070"/>
                <a:gd name="connsiteX4" fmla="*/ 8877300 w 9183342"/>
                <a:gd name="connsiteY4" fmla="*/ 977900 h 149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3342" h="1491070">
                  <a:moveTo>
                    <a:pt x="0" y="0"/>
                  </a:moveTo>
                  <a:cubicBezTo>
                    <a:pt x="722841" y="700616"/>
                    <a:pt x="1445683" y="1401233"/>
                    <a:pt x="2552700" y="1485900"/>
                  </a:cubicBezTo>
                  <a:cubicBezTo>
                    <a:pt x="3659717" y="1570567"/>
                    <a:pt x="5568950" y="588433"/>
                    <a:pt x="6642100" y="508000"/>
                  </a:cubicBezTo>
                  <a:cubicBezTo>
                    <a:pt x="7715250" y="427567"/>
                    <a:pt x="8619067" y="924983"/>
                    <a:pt x="8991600" y="1003300"/>
                  </a:cubicBezTo>
                  <a:cubicBezTo>
                    <a:pt x="9364133" y="1081617"/>
                    <a:pt x="9120716" y="1029758"/>
                    <a:pt x="8877300" y="977900"/>
                  </a:cubicBezTo>
                </a:path>
              </a:pathLst>
            </a:custGeom>
            <a:ln>
              <a:solidFill>
                <a:srgbClr val="00B0F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>
                <a:solidFill>
                  <a:srgbClr val="7030A0"/>
                </a:solidFill>
              </a:endParaRPr>
            </a:p>
          </p:txBody>
        </p:sp>
        <p:sp>
          <p:nvSpPr>
            <p:cNvPr id="10" name="자유형 18"/>
            <p:cNvSpPr/>
            <p:nvPr userDrawn="1"/>
          </p:nvSpPr>
          <p:spPr>
            <a:xfrm>
              <a:off x="25400" y="2909601"/>
              <a:ext cx="9497372" cy="2036131"/>
            </a:xfrm>
            <a:custGeom>
              <a:avLst/>
              <a:gdLst>
                <a:gd name="connsiteX0" fmla="*/ 0 w 9497372"/>
                <a:gd name="connsiteY0" fmla="*/ 587408 h 2036131"/>
                <a:gd name="connsiteX1" fmla="*/ 1841500 w 9497372"/>
                <a:gd name="connsiteY1" fmla="*/ 3208 h 2036131"/>
                <a:gd name="connsiteX2" fmla="*/ 6477000 w 9497372"/>
                <a:gd name="connsiteY2" fmla="*/ 422308 h 2036131"/>
                <a:gd name="connsiteX3" fmla="*/ 8610600 w 9497372"/>
                <a:gd name="connsiteY3" fmla="*/ 1781208 h 2036131"/>
                <a:gd name="connsiteX4" fmla="*/ 9461500 w 9497372"/>
                <a:gd name="connsiteY4" fmla="*/ 1997108 h 2036131"/>
                <a:gd name="connsiteX5" fmla="*/ 9258300 w 9497372"/>
                <a:gd name="connsiteY5" fmla="*/ 2035208 h 20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7372" h="2036131">
                  <a:moveTo>
                    <a:pt x="0" y="587408"/>
                  </a:moveTo>
                  <a:cubicBezTo>
                    <a:pt x="381000" y="309066"/>
                    <a:pt x="762000" y="30725"/>
                    <a:pt x="1841500" y="3208"/>
                  </a:cubicBezTo>
                  <a:cubicBezTo>
                    <a:pt x="2921000" y="-24309"/>
                    <a:pt x="5348817" y="125975"/>
                    <a:pt x="6477000" y="422308"/>
                  </a:cubicBezTo>
                  <a:cubicBezTo>
                    <a:pt x="7605183" y="718641"/>
                    <a:pt x="8113183" y="1518741"/>
                    <a:pt x="8610600" y="1781208"/>
                  </a:cubicBezTo>
                  <a:cubicBezTo>
                    <a:pt x="9108017" y="2043675"/>
                    <a:pt x="9353550" y="1954775"/>
                    <a:pt x="9461500" y="1997108"/>
                  </a:cubicBezTo>
                  <a:cubicBezTo>
                    <a:pt x="9569450" y="2039441"/>
                    <a:pt x="9413875" y="2037324"/>
                    <a:pt x="9258300" y="2035208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>
                <a:solidFill>
                  <a:srgbClr val="7030A0"/>
                </a:solidFill>
              </a:endParaRPr>
            </a:p>
          </p:txBody>
        </p:sp>
        <p:sp>
          <p:nvSpPr>
            <p:cNvPr id="11" name="자유형 19"/>
            <p:cNvSpPr/>
            <p:nvPr userDrawn="1"/>
          </p:nvSpPr>
          <p:spPr>
            <a:xfrm>
              <a:off x="-12700" y="2808064"/>
              <a:ext cx="9410700" cy="2425700"/>
            </a:xfrm>
            <a:custGeom>
              <a:avLst/>
              <a:gdLst>
                <a:gd name="connsiteX0" fmla="*/ 0 w 9410700"/>
                <a:gd name="connsiteY0" fmla="*/ 0 h 2425700"/>
                <a:gd name="connsiteX1" fmla="*/ 2933700 w 9410700"/>
                <a:gd name="connsiteY1" fmla="*/ 1676400 h 2425700"/>
                <a:gd name="connsiteX2" fmla="*/ 6819900 w 9410700"/>
                <a:gd name="connsiteY2" fmla="*/ 508000 h 2425700"/>
                <a:gd name="connsiteX3" fmla="*/ 9410700 w 9410700"/>
                <a:gd name="connsiteY3" fmla="*/ 24257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700" h="2425700">
                  <a:moveTo>
                    <a:pt x="0" y="0"/>
                  </a:moveTo>
                  <a:cubicBezTo>
                    <a:pt x="898525" y="795866"/>
                    <a:pt x="1797050" y="1591733"/>
                    <a:pt x="2933700" y="1676400"/>
                  </a:cubicBezTo>
                  <a:cubicBezTo>
                    <a:pt x="4070350" y="1761067"/>
                    <a:pt x="5740400" y="383117"/>
                    <a:pt x="6819900" y="508000"/>
                  </a:cubicBezTo>
                  <a:cubicBezTo>
                    <a:pt x="7899400" y="632883"/>
                    <a:pt x="8655050" y="1529291"/>
                    <a:pt x="9410700" y="2425700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>
                <a:solidFill>
                  <a:srgbClr val="7030A0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3603" y="2217454"/>
            <a:ext cx="8916794" cy="844879"/>
          </a:xfrm>
        </p:spPr>
        <p:txBody>
          <a:bodyPr>
            <a:noAutofit/>
          </a:bodyPr>
          <a:lstStyle>
            <a:lvl1pPr algn="ctr">
              <a:defRPr sz="4800" b="0" i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25641" y="3984427"/>
            <a:ext cx="6713189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27" y="2888607"/>
            <a:ext cx="9134475" cy="27432"/>
            <a:chOff x="-1" y="3053221"/>
            <a:chExt cx="12179300" cy="365127"/>
          </a:xfrm>
        </p:grpSpPr>
        <p:sp>
          <p:nvSpPr>
            <p:cNvPr id="16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7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317208" y="3116431"/>
            <a:ext cx="6713189" cy="2648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42649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5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722" y="1059366"/>
            <a:ext cx="4314128" cy="511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59366"/>
            <a:ext cx="4403338" cy="5117597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2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ebPage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" name="Shape 80"/>
          <p:cNvGraphicFramePr/>
          <p:nvPr/>
        </p:nvGraphicFramePr>
        <p:xfrm>
          <a:off x="6099717" y="881291"/>
          <a:ext cx="2932775" cy="5519500"/>
        </p:xfrm>
        <a:graphic>
          <a:graphicData uri="http://schemas.openxmlformats.org/drawingml/2006/table">
            <a:tbl>
              <a:tblPr firstRow="1" bandRow="1">
                <a:noFill/>
                <a:tableStyleId>{FE0885A0-2C53-4D84-8EC9-1AAF5F290F3E}</a:tableStyleId>
              </a:tblPr>
              <a:tblGrid>
                <a:gridCol w="2932775"/>
              </a:tblGrid>
              <a:tr h="31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91450" marR="91450" marT="45725" marB="45725" anchor="ctr"/>
                </a:tc>
              </a:tr>
              <a:tr h="520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lvl="0" indent="10953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8" marR="0" lvl="1" indent="16351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7850" marR="0" lvl="2" indent="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643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9488" marR="0" lvl="4" indent="5640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23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 - 1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4292" y="1037567"/>
            <a:ext cx="3155292" cy="31552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535613" y="1037567"/>
            <a:ext cx="5351212" cy="4684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3535363" y="1728788"/>
            <a:ext cx="5351462" cy="4437062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800"/>
              </a:spcBef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ü"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22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3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47673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531897" y="1315687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6902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64403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2389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657979" y="3966416"/>
            <a:ext cx="2428623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442202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301697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81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4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7667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29020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9020" y="3331210"/>
            <a:ext cx="205734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72016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252151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88097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68232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4682324" y="3331210"/>
            <a:ext cx="204186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4178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684313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Page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15694" y="881292"/>
            <a:ext cx="5894813" cy="551950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97908411"/>
              </p:ext>
            </p:extLst>
          </p:nvPr>
        </p:nvGraphicFramePr>
        <p:xfrm>
          <a:off x="6099717" y="881291"/>
          <a:ext cx="2932771" cy="55195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932771"/>
              </a:tblGrid>
              <a:tr h="31056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Description</a:t>
                      </a:r>
                      <a:endParaRPr lang="en-US" sz="1400" b="0" dirty="0"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anchor="ctr"/>
                </a:tc>
              </a:tr>
              <a:tr h="5208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9718" y="1260088"/>
            <a:ext cx="2933158" cy="5140712"/>
          </a:xfrm>
          <a:prstGeom prst="rect">
            <a:avLst/>
          </a:prstGeom>
        </p:spPr>
        <p:txBody>
          <a:bodyPr/>
          <a:lstStyle>
            <a:lvl1pPr marL="233363" indent="-233363">
              <a:lnSpc>
                <a:spcPct val="100000"/>
              </a:lnSpc>
              <a:buFont typeface="+mj-lt"/>
              <a:buAutoNum type="arabicPeriod"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344488" indent="-112713">
              <a:lnSpc>
                <a:spcPct val="100000"/>
              </a:lnSpc>
              <a:buFont typeface="Arial" charset="0"/>
              <a:buChar char="•"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577850" indent="-111125">
              <a:lnSpc>
                <a:spcPct val="100000"/>
              </a:lnSpc>
              <a:buFont typeface="Arial" charset="0"/>
              <a:buChar char="•"/>
              <a:tabLst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806450" indent="-17145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979488" indent="-17780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12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ight Triangle 3"/>
          <p:cNvSpPr/>
          <p:nvPr userDrawn="1"/>
        </p:nvSpPr>
        <p:spPr>
          <a:xfrm flipH="1" flipV="1">
            <a:off x="8118087" y="0"/>
            <a:ext cx="1025911" cy="769434"/>
          </a:xfrm>
          <a:prstGeom prst="rtTriangle">
            <a:avLst/>
          </a:prstGeom>
          <a:solidFill>
            <a:srgbClr val="FF2600">
              <a:alpha val="8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553425" y="780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kern="1200" dirty="0" smtClean="0">
                <a:solidFill>
                  <a:srgbClr val="FFFF00"/>
                </a:solidFill>
                <a:latin typeface="Calibri"/>
                <a:ea typeface="맑은 고딕"/>
              </a:rPr>
              <a:t>실습</a:t>
            </a:r>
            <a:endParaRPr lang="en-US" sz="1800" b="1" kern="12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67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4Peop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527666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9016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329016" y="3331210"/>
            <a:ext cx="2057341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idx="4"/>
          </p:nvPr>
        </p:nvSpPr>
        <p:spPr>
          <a:xfrm>
            <a:off x="2720158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5"/>
          </p:nvPr>
        </p:nvSpPr>
        <p:spPr>
          <a:xfrm>
            <a:off x="252151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7"/>
          </p:nvPr>
        </p:nvSpPr>
        <p:spPr>
          <a:xfrm>
            <a:off x="488097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8"/>
          </p:nvPr>
        </p:nvSpPr>
        <p:spPr>
          <a:xfrm>
            <a:off x="4682323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9"/>
          </p:nvPr>
        </p:nvSpPr>
        <p:spPr>
          <a:xfrm>
            <a:off x="4682323" y="3331210"/>
            <a:ext cx="2041860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704178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4"/>
          </p:nvPr>
        </p:nvSpPr>
        <p:spPr>
          <a:xfrm>
            <a:off x="684313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5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itpaper.co.kr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hyperlink" Target="http://www.itpaper.co.kr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hyperlink" Target="http://www.itpaper.co.kr/" TargetMode="Externa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hyperlink" Target="http://www.itpaper.co.kr/" TargetMode="Externa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hyperlink" Target="http://www.itpaper.co.kr/" TargetMode="Externa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hyperlink" Target="http://www.itpaper.co.kr/" TargetMode="Externa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hyperlink" Target="http://www.itpaper.co.kr/" TargetMode="External"/><Relationship Id="rId5" Type="http://schemas.openxmlformats.org/officeDocument/2006/relationships/slideLayout" Target="../slideLayouts/slideLayout72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hyperlink" Target="http://www.itpaper.co.kr/" TargetMode="External"/><Relationship Id="rId5" Type="http://schemas.openxmlformats.org/officeDocument/2006/relationships/slideLayout" Target="../slideLayouts/slideLayout8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6517105"/>
            <a:ext cx="9143998" cy="340894"/>
            <a:chOff x="0" y="3053221"/>
            <a:chExt cx="12179298" cy="365126"/>
          </a:xfrm>
        </p:grpSpPr>
        <p:sp>
          <p:nvSpPr>
            <p:cNvPr id="11" name="Shape 11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3529762" y="3053221"/>
              <a:ext cx="8649536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0" y="756951"/>
            <a:ext cx="9143998" cy="45716"/>
            <a:chOff x="0" y="3053221"/>
            <a:chExt cx="12179298" cy="365126"/>
          </a:xfrm>
        </p:grpSpPr>
        <p:sp>
          <p:nvSpPr>
            <p:cNvPr id="15" name="Shape 1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Shape 17"/>
          <p:cNvSpPr txBox="1"/>
          <p:nvPr/>
        </p:nvSpPr>
        <p:spPr>
          <a:xfrm>
            <a:off x="0" y="6560871"/>
            <a:ext cx="2650084" cy="246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copyright©itpaper.co.kr. All right resurved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6517105"/>
            <a:ext cx="9143998" cy="340894"/>
            <a:chOff x="0" y="3053221"/>
            <a:chExt cx="12179298" cy="365126"/>
          </a:xfrm>
        </p:grpSpPr>
        <p:sp>
          <p:nvSpPr>
            <p:cNvPr id="11" name="Shape 11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3529762" y="3053221"/>
              <a:ext cx="8649536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0" y="756951"/>
            <a:ext cx="9143998" cy="45716"/>
            <a:chOff x="0" y="3053221"/>
            <a:chExt cx="12179298" cy="365126"/>
          </a:xfrm>
        </p:grpSpPr>
        <p:sp>
          <p:nvSpPr>
            <p:cNvPr id="15" name="Shape 1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Shape 17"/>
          <p:cNvSpPr txBox="1"/>
          <p:nvPr/>
        </p:nvSpPr>
        <p:spPr>
          <a:xfrm>
            <a:off x="0" y="6560871"/>
            <a:ext cx="2650084" cy="246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563C1"/>
              </a:buClr>
              <a:buSzPct val="25000"/>
              <a:buFont typeface="Arial"/>
              <a:buNone/>
            </a:pPr>
            <a:r>
              <a:rPr lang="en-US" sz="1000" u="sng">
                <a:solidFill>
                  <a:srgbClr val="0563C1"/>
                </a:solidFill>
                <a:hlinkClick r:id="rId14"/>
              </a:rPr>
              <a:t>copyright©itpaper.co.kr. All right resurved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790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79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6517105"/>
            <a:ext cx="9143998" cy="340894"/>
            <a:chOff x="0" y="3053221"/>
            <a:chExt cx="12179298" cy="365126"/>
          </a:xfrm>
        </p:grpSpPr>
        <p:sp>
          <p:nvSpPr>
            <p:cNvPr id="11" name="Shape 11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3529762" y="3053221"/>
              <a:ext cx="8649536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0" y="756951"/>
            <a:ext cx="9143998" cy="45716"/>
            <a:chOff x="0" y="3053221"/>
            <a:chExt cx="12179298" cy="365126"/>
          </a:xfrm>
        </p:grpSpPr>
        <p:sp>
          <p:nvSpPr>
            <p:cNvPr id="15" name="Shape 1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Shape 17"/>
          <p:cNvSpPr txBox="1"/>
          <p:nvPr/>
        </p:nvSpPr>
        <p:spPr>
          <a:xfrm>
            <a:off x="0" y="6560871"/>
            <a:ext cx="2650084" cy="246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563C1"/>
              </a:buClr>
              <a:buSzPct val="25000"/>
              <a:buFont typeface="Arial"/>
              <a:buNone/>
            </a:pPr>
            <a:r>
              <a:rPr lang="en-US" sz="1000" u="sng">
                <a:solidFill>
                  <a:srgbClr val="0563C1"/>
                </a:solidFill>
                <a:hlinkClick r:id="rId13"/>
              </a:rPr>
              <a:t>copyright©itpaper.co.kr. All right resurved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592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6517105"/>
            <a:ext cx="9143998" cy="340894"/>
            <a:chOff x="0" y="3053221"/>
            <a:chExt cx="12179298" cy="365126"/>
          </a:xfrm>
        </p:grpSpPr>
        <p:sp>
          <p:nvSpPr>
            <p:cNvPr id="11" name="Shape 11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3529762" y="3053221"/>
              <a:ext cx="8649536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0" y="756951"/>
            <a:ext cx="9143998" cy="45716"/>
            <a:chOff x="0" y="3053221"/>
            <a:chExt cx="12179298" cy="365126"/>
          </a:xfrm>
        </p:grpSpPr>
        <p:sp>
          <p:nvSpPr>
            <p:cNvPr id="15" name="Shape 1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Shape 17"/>
          <p:cNvSpPr txBox="1"/>
          <p:nvPr/>
        </p:nvSpPr>
        <p:spPr>
          <a:xfrm>
            <a:off x="0" y="6560871"/>
            <a:ext cx="2650084" cy="246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563C1"/>
              </a:buClr>
              <a:buSzPct val="25000"/>
              <a:buFont typeface="Arial"/>
              <a:buNone/>
            </a:pPr>
            <a:r>
              <a:rPr lang="en-US" sz="1000" u="sng">
                <a:solidFill>
                  <a:srgbClr val="0563C1"/>
                </a:solidFill>
                <a:hlinkClick r:id="rId12"/>
              </a:rPr>
              <a:t>copyright©itpaper.co.kr. All right resurved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376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6517105"/>
            <a:ext cx="9144001" cy="340895"/>
            <a:chOff x="-1" y="3053221"/>
            <a:chExt cx="12179300" cy="365127"/>
          </a:xfrm>
        </p:grpSpPr>
        <p:sp>
          <p:nvSpPr>
            <p:cNvPr id="15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6" name="직사각형 21"/>
            <p:cNvSpPr/>
            <p:nvPr userDrawn="1"/>
          </p:nvSpPr>
          <p:spPr>
            <a:xfrm>
              <a:off x="3529763" y="3053221"/>
              <a:ext cx="8649536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694" y="78060"/>
            <a:ext cx="8916794" cy="617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756953"/>
            <a:ext cx="9144001" cy="45719"/>
            <a:chOff x="-1" y="3053221"/>
            <a:chExt cx="12179300" cy="365127"/>
          </a:xfrm>
        </p:grpSpPr>
        <p:sp>
          <p:nvSpPr>
            <p:cNvPr id="11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2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-1" y="6560872"/>
            <a:ext cx="2650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copyright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©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itpaper.co.kr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. All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resurved</a:t>
            </a:r>
            <a:endParaRPr lang="en-US" sz="1000" kern="1200" dirty="0">
              <a:solidFill>
                <a:srgbClr val="5B9BD5">
                  <a:lumMod val="75000"/>
                </a:srgb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fld id="{DE8F28D2-06D7-3F45-92D9-C826D5803998}" type="slidenum">
              <a:rPr lang="en-US" kern="1200" smtClean="0"/>
              <a:pPr/>
              <a:t>‹#›</a:t>
            </a:fld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2322352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70C0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6517105"/>
            <a:ext cx="9143998" cy="340894"/>
            <a:chOff x="0" y="3053221"/>
            <a:chExt cx="12179298" cy="365126"/>
          </a:xfrm>
        </p:grpSpPr>
        <p:sp>
          <p:nvSpPr>
            <p:cNvPr id="11" name="Shape 11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3529762" y="3053221"/>
              <a:ext cx="8649536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0" y="756951"/>
            <a:ext cx="9143998" cy="45716"/>
            <a:chOff x="0" y="3053221"/>
            <a:chExt cx="12179298" cy="365126"/>
          </a:xfrm>
        </p:grpSpPr>
        <p:sp>
          <p:nvSpPr>
            <p:cNvPr id="15" name="Shape 1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Shape 17"/>
          <p:cNvSpPr txBox="1"/>
          <p:nvPr/>
        </p:nvSpPr>
        <p:spPr>
          <a:xfrm>
            <a:off x="0" y="6560871"/>
            <a:ext cx="2650084" cy="246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563C1"/>
              </a:buClr>
              <a:buSzPct val="25000"/>
              <a:buFont typeface="Arial"/>
              <a:buNone/>
            </a:pPr>
            <a:r>
              <a:rPr lang="en-US" sz="1000" u="sng">
                <a:solidFill>
                  <a:srgbClr val="0563C1"/>
                </a:solidFill>
                <a:hlinkClick r:id="rId14"/>
              </a:rPr>
              <a:t>copyright©itpaper.co.kr. All right resurved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991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6517105"/>
            <a:ext cx="9144001" cy="340895"/>
            <a:chOff x="-1" y="3053221"/>
            <a:chExt cx="12179300" cy="365127"/>
          </a:xfrm>
        </p:grpSpPr>
        <p:sp>
          <p:nvSpPr>
            <p:cNvPr id="15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6" name="직사각형 21"/>
            <p:cNvSpPr/>
            <p:nvPr userDrawn="1"/>
          </p:nvSpPr>
          <p:spPr>
            <a:xfrm>
              <a:off x="3529763" y="3053221"/>
              <a:ext cx="8649536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694" y="78060"/>
            <a:ext cx="8916794" cy="617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756953"/>
            <a:ext cx="9144001" cy="45719"/>
            <a:chOff x="-1" y="3053221"/>
            <a:chExt cx="12179300" cy="365127"/>
          </a:xfrm>
        </p:grpSpPr>
        <p:sp>
          <p:nvSpPr>
            <p:cNvPr id="11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2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-1" y="6560872"/>
            <a:ext cx="2650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copyright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©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itpaper.co.kr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. All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resurved</a:t>
            </a:r>
            <a:endParaRPr lang="en-US" sz="1000" kern="1200" dirty="0">
              <a:solidFill>
                <a:srgbClr val="5B9BD5">
                  <a:lumMod val="75000"/>
                </a:srgb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fld id="{DE8F28D2-06D7-3F45-92D9-C826D5803998}" type="slidenum">
              <a:rPr lang="en-US" kern="1200" smtClean="0"/>
              <a:pPr/>
              <a:t>‹#›</a:t>
            </a:fld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12193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70C0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6517105"/>
            <a:ext cx="9144001" cy="340895"/>
            <a:chOff x="-1" y="3053221"/>
            <a:chExt cx="12179300" cy="365127"/>
          </a:xfrm>
        </p:grpSpPr>
        <p:sp>
          <p:nvSpPr>
            <p:cNvPr id="15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6" name="직사각형 21"/>
            <p:cNvSpPr/>
            <p:nvPr userDrawn="1"/>
          </p:nvSpPr>
          <p:spPr>
            <a:xfrm>
              <a:off x="3529763" y="3053221"/>
              <a:ext cx="8649536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694" y="78060"/>
            <a:ext cx="8916794" cy="617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756953"/>
            <a:ext cx="9144001" cy="45719"/>
            <a:chOff x="-1" y="3053221"/>
            <a:chExt cx="12179300" cy="365127"/>
          </a:xfrm>
        </p:grpSpPr>
        <p:sp>
          <p:nvSpPr>
            <p:cNvPr id="11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2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-1" y="6560872"/>
            <a:ext cx="2650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copyright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©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itpaper.co.kr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. All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resurved</a:t>
            </a:r>
            <a:endParaRPr lang="en-US" sz="1000" kern="1200" dirty="0">
              <a:solidFill>
                <a:srgbClr val="5B9BD5">
                  <a:lumMod val="75000"/>
                </a:srgb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fld id="{DE8F28D2-06D7-3F45-92D9-C826D5803998}" type="slidenum">
              <a:rPr lang="en-US" kern="1200" smtClean="0"/>
              <a:pPr/>
              <a:t>‹#›</a:t>
            </a:fld>
            <a:endParaRPr lang="en-US" kern="1200"/>
          </a:p>
        </p:txBody>
      </p:sp>
    </p:spTree>
    <p:extLst>
      <p:ext uri="{BB962C8B-B14F-4D97-AF65-F5344CB8AC3E}">
        <p14:creationId xmlns:p14="http://schemas.microsoft.com/office/powerpoint/2010/main" val="285864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70C0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gram Files\posi\나좀쓰자\타이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105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25641" y="4898826"/>
            <a:ext cx="6713187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어한기</a:t>
            </a:r>
            <a:r>
              <a:rPr lang="en-US" sz="20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김양수</a:t>
            </a:r>
            <a:r>
              <a:rPr lang="en-US" sz="20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000" b="1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임한종</a:t>
            </a:r>
            <a:r>
              <a:rPr lang="en-US" sz="20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권도엽</a:t>
            </a:r>
            <a:r>
              <a:rPr lang="en-US" sz="20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000" b="1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강호성</a:t>
            </a:r>
            <a:endParaRPr lang="en-US" sz="20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작업일정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작업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기간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- 17주</a:t>
            </a:r>
          </a:p>
        </p:txBody>
      </p:sp>
      <p:graphicFrame>
        <p:nvGraphicFramePr>
          <p:cNvPr id="254" name="Shape 254"/>
          <p:cNvGraphicFramePr/>
          <p:nvPr/>
        </p:nvGraphicFramePr>
        <p:xfrm>
          <a:off x="256477" y="1446479"/>
          <a:ext cx="8680750" cy="4144275"/>
        </p:xfrm>
        <a:graphic>
          <a:graphicData uri="http://schemas.openxmlformats.org/drawingml/2006/table">
            <a:tbl>
              <a:tblPr firstRow="1" firstCol="1">
                <a:noFill/>
                <a:tableStyleId>{CBB8248C-F4D3-4669-9586-E6F6FC42D5F1}</a:tableStyleId>
              </a:tblPr>
              <a:tblGrid>
                <a:gridCol w="165805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</a:tblGrid>
              <a:tr h="387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팀 구성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요구사항 명세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프로젝트 기획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데이터베이스 설계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데이터베이스 인터페이스 설계및 구현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프론트엔드 프로그래밍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백엔드 프로그래밍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테스트 및 디버그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55" name="Shape 255"/>
          <p:cNvCxnSpPr/>
          <p:nvPr/>
        </p:nvCxnSpPr>
        <p:spPr>
          <a:xfrm>
            <a:off x="1902558" y="2073498"/>
            <a:ext cx="476517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6" name="Shape 256"/>
          <p:cNvCxnSpPr/>
          <p:nvPr/>
        </p:nvCxnSpPr>
        <p:spPr>
          <a:xfrm rot="10800000" flipH="1">
            <a:off x="2321925" y="2551290"/>
            <a:ext cx="819000" cy="10799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7" name="Shape 257"/>
          <p:cNvCxnSpPr/>
          <p:nvPr/>
        </p:nvCxnSpPr>
        <p:spPr>
          <a:xfrm>
            <a:off x="3140916" y="3021396"/>
            <a:ext cx="763798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8" name="Shape 258"/>
          <p:cNvCxnSpPr/>
          <p:nvPr/>
        </p:nvCxnSpPr>
        <p:spPr>
          <a:xfrm>
            <a:off x="3543300" y="3483735"/>
            <a:ext cx="904875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9" name="Shape 259"/>
          <p:cNvCxnSpPr/>
          <p:nvPr/>
        </p:nvCxnSpPr>
        <p:spPr>
          <a:xfrm>
            <a:off x="4377582" y="3970985"/>
            <a:ext cx="765898" cy="6598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60" name="Shape 260"/>
          <p:cNvCxnSpPr/>
          <p:nvPr/>
        </p:nvCxnSpPr>
        <p:spPr>
          <a:xfrm>
            <a:off x="5199900" y="4418753"/>
            <a:ext cx="1257298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61" name="Shape 261"/>
          <p:cNvCxnSpPr/>
          <p:nvPr/>
        </p:nvCxnSpPr>
        <p:spPr>
          <a:xfrm>
            <a:off x="6457210" y="4893969"/>
            <a:ext cx="1686900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62" name="Shape 262"/>
          <p:cNvCxnSpPr/>
          <p:nvPr/>
        </p:nvCxnSpPr>
        <p:spPr>
          <a:xfrm>
            <a:off x="8105300" y="5394946"/>
            <a:ext cx="793498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219"/>
          <p:cNvSpPr txBox="1">
            <a:spLocks/>
          </p:cNvSpPr>
          <p:nvPr/>
        </p:nvSpPr>
        <p:spPr>
          <a:xfrm>
            <a:off x="129271" y="7805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작업일정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시스템 구조 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시스템 구조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2916"/>
            <a:ext cx="9144000" cy="573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데이터베이스 구성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Shape 276" descr="F:\20161108project\2016110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662" y="1171574"/>
            <a:ext cx="5910530" cy="4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>
            <a:off x="6353175" y="1477520"/>
            <a:ext cx="2505075" cy="42934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alt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주문제품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altLang="ko-K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일반제품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altLang="ko-KR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Noto Sans Symbols"/>
              <a:buChar char="➢"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Orders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결제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답변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en-US" b="1" dirty="0" smtClean="0">
                <a:solidFill>
                  <a:schemeClr val="bg1"/>
                </a:solidFill>
              </a:rPr>
              <a:t>DATABASE </a:t>
            </a:r>
            <a:r>
              <a:rPr lang="ko-KR" altLang="en-US" b="1" dirty="0" smtClean="0">
                <a:solidFill>
                  <a:schemeClr val="bg1"/>
                </a:solidFill>
              </a:rPr>
              <a:t>구성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13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기술상세</a:t>
            </a:r>
            <a:r>
              <a:rPr lang="en-US" sz="40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ko-KR" altLang="en-US" sz="36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부가기능</a:t>
            </a:r>
            <a:endParaRPr lang="en-US" sz="3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23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istrator.Sc-201609010948\Desktop\포폴\1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09" y="802916"/>
            <a:ext cx="6090877" cy="57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42585"/>
            <a:ext cx="6084168" cy="2682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463379" y="1116071"/>
            <a:ext cx="2933157" cy="54812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1.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목록조회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(AJAX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기반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sz="500" b="1" dirty="0" smtClean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1) TOP-BAR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제품관리를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클릭시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기본적으로 목록조회를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한다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(Handlebar plugin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sz="1100" b="0" i="0" u="none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2) </a:t>
            </a:r>
            <a:r>
              <a:rPr lang="ko-KR" alt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제품이름을 </a:t>
            </a:r>
            <a:r>
              <a:rPr lang="ko-KR" altLang="en-US" sz="1100" b="0" i="0" u="none" strike="noStrike" cap="none" dirty="0" err="1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검색시</a:t>
            </a:r>
            <a:r>
              <a:rPr lang="ko-KR" alt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 </a:t>
            </a:r>
            <a:endParaRPr lang="en-US" altLang="ko-KR" sz="1100" b="0" i="0" u="none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상단의 테이블에    </a:t>
            </a:r>
            <a:endParaRPr lang="en-US" altLang="ko-KR" sz="1100" b="0" i="0" u="none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 해당 제품을 따로 노출시킨다</a:t>
            </a:r>
            <a:r>
              <a:rPr lang="en-US" altLang="ko-KR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3)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제품추가 버튼 클릭 시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연결된다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4)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부트스트랩 탭 기능을 이용해서 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제품분류를 빵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케익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쿠키로 나누어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전송하며 따라서 제품군별로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따로 목록조회가 가능하다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2.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삭제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5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삭제 클릭 시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연결된다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3.JSON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형식으로 보내져 온 자바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빈즈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Handlebar plugin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이용해서 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치환자에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데이터를 넣어준다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3770092" y="1285855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61" name="Shape 361"/>
          <p:cNvSpPr/>
          <p:nvPr/>
        </p:nvSpPr>
        <p:spPr>
          <a:xfrm>
            <a:off x="5631217" y="2420888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362" name="Shape 362"/>
          <p:cNvSpPr/>
          <p:nvPr/>
        </p:nvSpPr>
        <p:spPr>
          <a:xfrm>
            <a:off x="3413177" y="4045255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pic>
        <p:nvPicPr>
          <p:cNvPr id="11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19"/>
          <p:cNvSpPr txBox="1">
            <a:spLocks/>
          </p:cNvSpPr>
          <p:nvPr/>
        </p:nvSpPr>
        <p:spPr>
          <a:xfrm>
            <a:off x="24760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제품목록페이지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16794" cy="617117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영상</a:t>
            </a:r>
            <a:r>
              <a:rPr lang="en-US" altLang="ko-KR" b="1" dirty="0" smtClean="0">
                <a:solidFill>
                  <a:schemeClr val="bg1"/>
                </a:solidFill>
              </a:rPr>
              <a:t>							</a:t>
            </a:r>
            <a:r>
              <a:rPr lang="ko-KR" altLang="en-US" b="1" dirty="0" smtClean="0">
                <a:solidFill>
                  <a:schemeClr val="bg1"/>
                </a:solidFill>
              </a:rPr>
              <a:t>제품 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</p:spPr>
        <p:txBody>
          <a:bodyPr/>
          <a:lstStyle/>
          <a:p>
            <a:fld id="{DE8F28D2-06D7-3F45-92D9-C826D580399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관리자 제품추가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175" y="1182688"/>
            <a:ext cx="8640763" cy="4860925"/>
          </a:xfrm>
        </p:spPr>
      </p:pic>
    </p:spTree>
    <p:extLst>
      <p:ext uri="{BB962C8B-B14F-4D97-AF65-F5344CB8AC3E}">
        <p14:creationId xmlns:p14="http://schemas.microsoft.com/office/powerpoint/2010/main" val="34704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개체 틀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7" y="3801979"/>
            <a:ext cx="5601903" cy="2598821"/>
          </a:xfr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b="1" dirty="0" smtClean="0">
                <a:solidFill>
                  <a:schemeClr val="bg1"/>
                </a:solidFill>
              </a:rPr>
              <a:t>게시판 </a:t>
            </a:r>
            <a:r>
              <a:rPr kumimoji="1" lang="en-US" altLang="ko-KR" b="1" dirty="0">
                <a:solidFill>
                  <a:schemeClr val="bg1"/>
                </a:solidFill>
              </a:rPr>
              <a:t>	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				   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질문 글 답변기능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CEDF7-2242-8A49-9C2B-FFA5875385E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회원들이 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r>
              <a:rPr kumimoji="1"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문의에 작성한</a:t>
            </a: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모든 글들을 데이터베이스에서 </a:t>
            </a: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불러옵니다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제목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등록일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작성자 정보를 </a:t>
            </a: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출력하고 문의조회 버튼을 </a:t>
            </a: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클릭하여 상세 내용을 </a:t>
            </a: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조회합니다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buNone/>
            </a:pPr>
            <a:endParaRPr kumimoji="1" lang="en-US" altLang="ko-KR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작성된 답변이 없을 때에는</a:t>
            </a: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답변하기 버튼이 활성화 됩니다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buNone/>
            </a:pPr>
            <a:endParaRPr kumimoji="1" lang="en-US" altLang="ko-KR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이미 답변이 작성되어 있다면</a:t>
            </a: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답변하기 버튼이 사라지고</a:t>
            </a:r>
            <a:endParaRPr kumimoji="1"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kumimoji="1"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kumimoji="1"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수정 삭제 버튼이 활성화 됩니다</a:t>
            </a:r>
            <a:r>
              <a:rPr kumimoji="1" lang="en-US" altLang="ko-KR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14" name="그림 개체 틀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8" y="948671"/>
            <a:ext cx="2821361" cy="2651178"/>
          </a:xfrm>
          <a:prstGeom prst="rect">
            <a:avLst/>
          </a:prstGeom>
        </p:spPr>
      </p:pic>
      <p:pic>
        <p:nvPicPr>
          <p:cNvPr id="17" name="그림 개체 틀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85" y="948671"/>
            <a:ext cx="2817802" cy="2651178"/>
          </a:xfrm>
          <a:prstGeom prst="rect">
            <a:avLst/>
          </a:prstGeom>
        </p:spPr>
      </p:pic>
      <p:sp>
        <p:nvSpPr>
          <p:cNvPr id="22" name="십각형 21"/>
          <p:cNvSpPr/>
          <p:nvPr/>
        </p:nvSpPr>
        <p:spPr>
          <a:xfrm>
            <a:off x="2160870" y="1057956"/>
            <a:ext cx="356135" cy="308009"/>
          </a:xfrm>
          <a:prstGeom prst="dec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kern="1200" dirty="0" smtClean="0">
                <a:solidFill>
                  <a:prstClr val="white"/>
                </a:solidFill>
              </a:rPr>
              <a:t>1</a:t>
            </a:r>
            <a:endParaRPr lang="ko-KR" altLang="en-US" sz="1800" kern="1200" dirty="0">
              <a:solidFill>
                <a:prstClr val="white"/>
              </a:solidFill>
            </a:endParaRPr>
          </a:p>
        </p:txBody>
      </p:sp>
      <p:sp>
        <p:nvSpPr>
          <p:cNvPr id="23" name="십각형 22"/>
          <p:cNvSpPr/>
          <p:nvPr/>
        </p:nvSpPr>
        <p:spPr>
          <a:xfrm>
            <a:off x="250257" y="1490309"/>
            <a:ext cx="356135" cy="308009"/>
          </a:xfrm>
          <a:prstGeom prst="dec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kern="1200" dirty="0" smtClean="0">
                <a:solidFill>
                  <a:prstClr val="white"/>
                </a:solidFill>
              </a:rPr>
              <a:t>2</a:t>
            </a:r>
            <a:endParaRPr lang="ko-KR" altLang="en-US" sz="1800" kern="1200" dirty="0">
              <a:solidFill>
                <a:prstClr val="white"/>
              </a:solidFill>
            </a:endParaRPr>
          </a:p>
        </p:txBody>
      </p:sp>
      <p:sp>
        <p:nvSpPr>
          <p:cNvPr id="24" name="십각형 23"/>
          <p:cNvSpPr/>
          <p:nvPr/>
        </p:nvSpPr>
        <p:spPr>
          <a:xfrm>
            <a:off x="4748462" y="952079"/>
            <a:ext cx="356135" cy="308009"/>
          </a:xfrm>
          <a:prstGeom prst="dec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kern="1200" dirty="0">
                <a:solidFill>
                  <a:prstClr val="white"/>
                </a:solidFill>
              </a:rPr>
              <a:t>3</a:t>
            </a:r>
            <a:endParaRPr lang="ko-KR" altLang="en-US" sz="1800" kern="1200" dirty="0">
              <a:solidFill>
                <a:prstClr val="white"/>
              </a:solidFill>
            </a:endParaRPr>
          </a:p>
        </p:txBody>
      </p:sp>
      <p:sp>
        <p:nvSpPr>
          <p:cNvPr id="25" name="십각형 24"/>
          <p:cNvSpPr/>
          <p:nvPr/>
        </p:nvSpPr>
        <p:spPr>
          <a:xfrm>
            <a:off x="4602477" y="2365388"/>
            <a:ext cx="356135" cy="308009"/>
          </a:xfrm>
          <a:prstGeom prst="decago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kern="1200" dirty="0">
                <a:solidFill>
                  <a:prstClr val="white"/>
                </a:solidFill>
              </a:rPr>
              <a:t>4</a:t>
            </a:r>
            <a:endParaRPr lang="ko-KR" altLang="en-US" sz="1800" kern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16794" cy="617117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영상</a:t>
            </a:r>
            <a:r>
              <a:rPr lang="en-US" altLang="ko-KR" b="1" dirty="0" smtClean="0">
                <a:solidFill>
                  <a:schemeClr val="bg1"/>
                </a:solidFill>
              </a:rPr>
              <a:t>							</a:t>
            </a:r>
            <a:r>
              <a:rPr lang="ko-KR" altLang="en-US" b="1" dirty="0" smtClean="0">
                <a:solidFill>
                  <a:schemeClr val="bg1"/>
                </a:solidFill>
              </a:rPr>
              <a:t>질문 및 답변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관리자 답변하기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175" y="1182688"/>
            <a:ext cx="8640763" cy="4860925"/>
          </a:xfrm>
        </p:spPr>
      </p:pic>
    </p:spTree>
    <p:extLst>
      <p:ext uri="{BB962C8B-B14F-4D97-AF65-F5344CB8AC3E}">
        <p14:creationId xmlns:p14="http://schemas.microsoft.com/office/powerpoint/2010/main" val="34704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18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7" name="Shape 339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기술상세</a:t>
            </a:r>
            <a:r>
              <a:rPr lang="en-US" sz="40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ko-KR" altLang="en-US" sz="36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메인기능</a:t>
            </a:r>
            <a:endParaRPr lang="en-US" sz="3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19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TopBar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로그인 / 회원가입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로그아웃 / 마이페이지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브랜드 스토리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일반제품 구매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주문제품 구매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커뮤니티</a:t>
            </a: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2. 이미지 슬라이드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베이커리 이벤트 이미지를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카르셀로 나열</a:t>
            </a: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3. 페이지 이동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브랜드 스토리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일반제품 구매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오시는 길</a:t>
            </a:r>
          </a:p>
        </p:txBody>
      </p:sp>
      <p:pic>
        <p:nvPicPr>
          <p:cNvPr id="347" name="Shape 3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0" b="1510"/>
          <a:stretch/>
        </p:blipFill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/>
          <p:nvPr/>
        </p:nvSpPr>
        <p:spPr>
          <a:xfrm>
            <a:off x="0" y="1388816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49" name="Shape 349"/>
          <p:cNvSpPr/>
          <p:nvPr/>
        </p:nvSpPr>
        <p:spPr>
          <a:xfrm>
            <a:off x="483258" y="2035483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350" name="Shape 350"/>
          <p:cNvSpPr/>
          <p:nvPr/>
        </p:nvSpPr>
        <p:spPr>
          <a:xfrm>
            <a:off x="840173" y="3481226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pic>
        <p:nvPicPr>
          <p:cNvPr id="9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en-US" b="1" dirty="0" smtClean="0">
                <a:solidFill>
                  <a:srgbClr val="FFFFFF"/>
                </a:solidFill>
              </a:rPr>
              <a:t>MAIN PAGE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4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16" y="908720"/>
            <a:ext cx="9288016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2590800" y="992458"/>
            <a:ext cx="6448425" cy="46082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0000"/>
              <a:buNone/>
            </a:pPr>
            <a:r>
              <a:rPr lang="en-US" sz="24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1.서비스 </a:t>
            </a:r>
            <a:r>
              <a:rPr lang="en-US" sz="2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2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기획의도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요구사항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  <a:endParaRPr lang="en-US" sz="1600" b="1" i="0" u="none" strike="noStrike" cap="none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None/>
            </a:pPr>
            <a:r>
              <a:rPr lang="en-US" sz="24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2.프로젝트 </a:t>
            </a:r>
            <a:r>
              <a:rPr lang="en-US" sz="2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lang="en-US" sz="2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작업일정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구조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데이터베이스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구성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테이블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명세</a:t>
            </a:r>
            <a:endParaRPr lang="en-US" sz="20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en-US" sz="24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3.기술상세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ko-KR" altLang="en-US" sz="24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부가기능</a:t>
            </a:r>
            <a:endParaRPr lang="en-US" altLang="ko-KR" sz="2400" b="1" i="0" u="none" strike="noStrike" cap="none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en-US" sz="24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4.기술상세 – </a:t>
            </a:r>
            <a:r>
              <a:rPr lang="ko-KR" altLang="en-US" sz="2400" b="1" i="0" u="none" strike="noStrike" cap="none" dirty="0" err="1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메인기능</a:t>
            </a:r>
            <a:endParaRPr lang="en-US" sz="2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24826" y="1418337"/>
            <a:ext cx="2047873" cy="37564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lang="en-US" sz="21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16794" cy="617117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영상</a:t>
            </a:r>
            <a:r>
              <a:rPr lang="en-US" altLang="ko-KR" b="1" dirty="0" smtClean="0">
                <a:solidFill>
                  <a:schemeClr val="bg1"/>
                </a:solidFill>
              </a:rPr>
              <a:t>								</a:t>
            </a:r>
            <a:r>
              <a:rPr lang="ko-KR" altLang="en-US" b="1" dirty="0" smtClean="0">
                <a:solidFill>
                  <a:schemeClr val="bg1"/>
                </a:solidFill>
              </a:rPr>
              <a:t>메인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인덱스메뉴바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CEDF7-2242-8A49-9C2B-FFA5875385E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err="1" smtClean="0"/>
              <a:t>TopBar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 - </a:t>
            </a:r>
            <a:r>
              <a:rPr kumimoji="1" lang="ko-KR" altLang="en-US" sz="1200" dirty="0" smtClean="0"/>
              <a:t>로그인 </a:t>
            </a:r>
            <a:r>
              <a:rPr kumimoji="1" lang="en-US" altLang="ko-KR" sz="1200" dirty="0" smtClean="0"/>
              <a:t>/ </a:t>
            </a:r>
            <a:r>
              <a:rPr kumimoji="1" lang="ko-KR" altLang="en-US" sz="1200" dirty="0" smtClean="0"/>
              <a:t>회원가입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로그아웃 </a:t>
            </a:r>
            <a:r>
              <a:rPr kumimoji="1" lang="en-US" altLang="ko-KR" sz="1200" dirty="0" smtClean="0"/>
              <a:t>/ </a:t>
            </a:r>
            <a:r>
              <a:rPr kumimoji="1" lang="ko-KR" altLang="en-US" sz="1200" dirty="0" err="1" smtClean="0"/>
              <a:t>마이페이지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브랜드 스토리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일반제품 구매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주문제품 구매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커뮤니티</a:t>
            </a:r>
            <a:endParaRPr kumimoji="1" lang="en-US" altLang="ko-KR" sz="1200" dirty="0" smtClean="0"/>
          </a:p>
          <a:p>
            <a:pPr marL="0" indent="0">
              <a:buNone/>
            </a:pPr>
            <a:endParaRPr kumimoji="1" lang="en-US" altLang="ko-KR" sz="1200" dirty="0" smtClean="0"/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dirty="0" smtClean="0"/>
              <a:t>2. Tap</a:t>
            </a:r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 Ajax</a:t>
            </a:r>
            <a:r>
              <a:rPr kumimoji="1" lang="ko-KR" altLang="en-US" sz="1200" dirty="0" smtClean="0"/>
              <a:t>와 </a:t>
            </a:r>
            <a:r>
              <a:rPr kumimoji="1" lang="en-US" altLang="ko-KR" sz="1200" dirty="0" smtClean="0"/>
              <a:t>Handlebar template</a:t>
            </a:r>
            <a:r>
              <a:rPr kumimoji="1" lang="ko-KR" altLang="en-US" sz="1200" dirty="0" smtClean="0"/>
              <a:t>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    </a:t>
            </a:r>
            <a:r>
              <a:rPr kumimoji="1" lang="ko-KR" altLang="en-US" sz="1200" dirty="0" smtClean="0"/>
              <a:t>  이용하여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종류에 따른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제품 리스트 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    </a:t>
            </a:r>
            <a:r>
              <a:rPr kumimoji="1" lang="ko-KR" altLang="en-US" sz="1200" dirty="0" smtClean="0"/>
              <a:t>출력</a:t>
            </a:r>
            <a:r>
              <a:rPr kumimoji="1" lang="en-US" altLang="ko-KR" sz="1200" dirty="0" smtClean="0"/>
              <a:t>.</a:t>
            </a:r>
          </a:p>
        </p:txBody>
      </p:sp>
      <p:sp>
        <p:nvSpPr>
          <p:cNvPr id="11" name="Oval 10"/>
          <p:cNvSpPr/>
          <p:nvPr/>
        </p:nvSpPr>
        <p:spPr>
          <a:xfrm>
            <a:off x="483258" y="2035486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2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3" name="Oval 10"/>
          <p:cNvSpPr/>
          <p:nvPr/>
        </p:nvSpPr>
        <p:spPr>
          <a:xfrm>
            <a:off x="840173" y="3481227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3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5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109752" y="881292"/>
            <a:ext cx="5894813" cy="5519507"/>
          </a:xfrm>
        </p:spPr>
      </p:sp>
      <p:pic>
        <p:nvPicPr>
          <p:cNvPr id="14" name="Picture 2" descr="C:\Users\Administrator.MSDN-SPECIAL\Desktop\KHS\취업\포트폴리오\기술명세\product_l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1293"/>
            <a:ext cx="5825612" cy="40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2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.MSDN-SPECIAL\Desktop\KHS\취업\포트폴리오\기술명세\product_li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4" y="881293"/>
            <a:ext cx="6246836" cy="470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115694" y="881293"/>
            <a:ext cx="5894813" cy="5519507"/>
          </a:xfrm>
        </p:spPr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CEDF7-2242-8A49-9C2B-FFA5875385E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AutoNum type="arabicPeriod" startAt="3"/>
            </a:pPr>
            <a:endParaRPr kumimoji="1" lang="en-US" altLang="ko-KR" dirty="0" smtClean="0"/>
          </a:p>
          <a:p>
            <a:pPr marL="0" indent="0">
              <a:buNone/>
            </a:pPr>
            <a:endParaRPr kumimoji="1" lang="en-US" altLang="ko-KR" dirty="0"/>
          </a:p>
          <a:p>
            <a:pPr>
              <a:buAutoNum type="arabicPeriod" startAt="3"/>
            </a:pPr>
            <a:r>
              <a:rPr kumimoji="1" lang="ko-KR" altLang="en-US" dirty="0" smtClean="0"/>
              <a:t>제품 상세 정보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- </a:t>
            </a:r>
            <a:r>
              <a:rPr kumimoji="1" lang="en-US" altLang="ko-KR" sz="1200" dirty="0" err="1" smtClean="0"/>
              <a:t>jQuery</a:t>
            </a:r>
            <a:r>
              <a:rPr kumimoji="1" lang="ko-KR" altLang="en-US" sz="1200" dirty="0" smtClean="0"/>
              <a:t>를 이용한 마우스  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   </a:t>
            </a:r>
            <a:r>
              <a:rPr kumimoji="1" lang="en-US" altLang="ko-KR" sz="1200" dirty="0" smtClean="0"/>
              <a:t>Hover </a:t>
            </a:r>
            <a:r>
              <a:rPr kumimoji="1" lang="ko-KR" altLang="en-US" sz="1200" dirty="0" smtClean="0"/>
              <a:t>이벤트 구현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endParaRPr kumimoji="1" lang="en-US" altLang="ko-KR" dirty="0" smtClean="0"/>
          </a:p>
          <a:p>
            <a:pPr marL="0" indent="0">
              <a:buNone/>
            </a:pPr>
            <a:endParaRPr kumimoji="1" lang="en-US" altLang="ko-KR" dirty="0" smtClean="0"/>
          </a:p>
          <a:p>
            <a:pPr>
              <a:buAutoNum type="arabicPeriod" startAt="4"/>
            </a:pPr>
            <a:r>
              <a:rPr kumimoji="1" lang="ko-KR" altLang="en-US" dirty="0" smtClean="0"/>
              <a:t>장바구니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- Ajax</a:t>
            </a:r>
            <a:r>
              <a:rPr kumimoji="1" lang="ko-KR" altLang="en-US" sz="1200" dirty="0" smtClean="0"/>
              <a:t>와 </a:t>
            </a:r>
            <a:r>
              <a:rPr kumimoji="1" lang="en-US" altLang="ko-KR" sz="1200" dirty="0" smtClean="0"/>
              <a:t>Handlebar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Template</a:t>
            </a:r>
            <a:r>
              <a:rPr kumimoji="1" lang="ko-KR" altLang="en-US" sz="1200" dirty="0" smtClean="0"/>
              <a:t>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ko-KR" altLang="en-US" sz="1200" dirty="0" smtClean="0"/>
              <a:t>    이용하여 장바구니 </a:t>
            </a:r>
            <a:r>
              <a:rPr kumimoji="1" lang="en-US" altLang="ko-KR" sz="1200" dirty="0" err="1" smtClean="0"/>
              <a:t>DataBase</a:t>
            </a:r>
            <a:r>
              <a:rPr kumimoji="1" lang="ko-KR" altLang="en-US" sz="1200" dirty="0" smtClean="0"/>
              <a:t>에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 </a:t>
            </a:r>
            <a:r>
              <a:rPr kumimoji="1" lang="ko-KR" altLang="en-US" sz="1200" dirty="0" smtClean="0"/>
              <a:t>접속하여 장바구니 리스트를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</a:t>
            </a:r>
            <a:r>
              <a:rPr kumimoji="1" lang="ko-KR" altLang="en-US" sz="1200" dirty="0" smtClean="0"/>
              <a:t>출력</a:t>
            </a:r>
            <a:r>
              <a:rPr kumimoji="1" lang="en-US" altLang="ko-KR" sz="1200" dirty="0" smtClean="0"/>
              <a:t>.</a:t>
            </a:r>
            <a:endParaRPr kumimoji="1"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15694" y="1271760"/>
            <a:ext cx="30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200" dirty="0" smtClean="0">
                <a:solidFill>
                  <a:srgbClr val="44546A"/>
                </a:solidFill>
                <a:latin typeface="맑은 고딕"/>
                <a:ea typeface="맑은 고딕"/>
              </a:rPr>
              <a:t>①</a:t>
            </a:r>
            <a:endParaRPr lang="ko-KR" altLang="en-US" sz="1800" kern="1200" dirty="0">
              <a:solidFill>
                <a:srgbClr val="44546A"/>
              </a:solidFill>
              <a:latin typeface="Calibri"/>
              <a:ea typeface="맑은 고딕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524000" y="3028931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1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2" name="Oval 10"/>
          <p:cNvSpPr/>
          <p:nvPr/>
        </p:nvSpPr>
        <p:spPr>
          <a:xfrm>
            <a:off x="661715" y="3588514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2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3" name="Oval 10"/>
          <p:cNvSpPr/>
          <p:nvPr/>
        </p:nvSpPr>
        <p:spPr>
          <a:xfrm>
            <a:off x="2044859" y="5034255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3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510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16794" cy="617117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영상</a:t>
            </a:r>
            <a:r>
              <a:rPr lang="en-US" altLang="ko-KR" b="1" dirty="0" smtClean="0">
                <a:solidFill>
                  <a:schemeClr val="bg1"/>
                </a:solidFill>
              </a:rPr>
              <a:t>							</a:t>
            </a:r>
            <a:r>
              <a:rPr lang="ko-KR" altLang="en-US" b="1" dirty="0" smtClean="0">
                <a:solidFill>
                  <a:schemeClr val="bg1"/>
                </a:solidFill>
              </a:rPr>
              <a:t>상품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일반제품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175" y="1182688"/>
            <a:ext cx="8640763" cy="4860925"/>
          </a:xfrm>
        </p:spPr>
      </p:pic>
    </p:spTree>
    <p:extLst>
      <p:ext uri="{BB962C8B-B14F-4D97-AF65-F5344CB8AC3E}">
        <p14:creationId xmlns:p14="http://schemas.microsoft.com/office/powerpoint/2010/main" val="34704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16794" cy="617117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상품 페이지</a:t>
            </a:r>
            <a:r>
              <a:rPr lang="en-US" altLang="ko-KR" b="1" dirty="0" smtClean="0">
                <a:solidFill>
                  <a:schemeClr val="bg1"/>
                </a:solidFill>
              </a:rPr>
              <a:t>                               Diagram (</a:t>
            </a:r>
            <a:r>
              <a:rPr lang="ko-KR" altLang="en-US" b="1" dirty="0" smtClean="0">
                <a:solidFill>
                  <a:schemeClr val="bg1"/>
                </a:solidFill>
              </a:rPr>
              <a:t>관계도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C:\Users\Administrator.MSDN-SPECIAL\Desktop\KHS\취업\포트폴리오\기술명세\clas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7" y="836256"/>
            <a:ext cx="7989757" cy="563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21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                  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상세 코드 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–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리스트 출력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59644" y="1556951"/>
            <a:ext cx="4065372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04" y="791981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View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304" y="3373274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2090" y="3860550"/>
            <a:ext cx="3178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kern="1200" dirty="0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*</a:t>
            </a:r>
            <a:r>
              <a:rPr lang="en-US" altLang="ko-KR" b="1" kern="1200" dirty="0" err="1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SelcetProductList</a:t>
            </a:r>
            <a:r>
              <a:rPr lang="ko-KR" altLang="en-US" b="1" kern="1200" dirty="0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에서 사용되는</a:t>
            </a:r>
            <a:r>
              <a:rPr lang="en-US" altLang="ko-KR" b="1" kern="1200" dirty="0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 SQL</a:t>
            </a:r>
            <a:r>
              <a:rPr lang="ko-KR" altLang="en-US" b="1" kern="1200" dirty="0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문</a:t>
            </a:r>
            <a:endParaRPr lang="ko-KR" altLang="en-US" b="1" kern="1200" dirty="0">
              <a:solidFill>
                <a:srgbClr val="E7E6E6">
                  <a:lumMod val="5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" name="Picture 2" descr="C:\Users\Administrator.MSDN-SPECIAL\Desktop\KHS\취업\포트폴리오\제품리스트 상세 코드\tap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9" y="1087030"/>
            <a:ext cx="3702689" cy="232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87099" y="932713"/>
            <a:ext cx="580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Ajax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pic>
        <p:nvPicPr>
          <p:cNvPr id="1027" name="Picture 3" descr="C:\Users\Administrator.MSDN-SPECIAL\Desktop\KHS\취업\포트폴리오\제품리스트 상세 코드\tap_controll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9" y="3705808"/>
            <a:ext cx="4845837" cy="270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MSDN-SPECIAL\Desktop\KHS\취업\포트폴리오\제품리스트 상세 코드\tab_aja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506" y="1302045"/>
            <a:ext cx="4733648" cy="26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.MSDN-SPECIAL\Desktop\KHS\취업\포트폴리오\기술명세\sq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788" y="4215368"/>
            <a:ext cx="4203812" cy="212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>
            <a:off x="4377146" y="2413154"/>
            <a:ext cx="537642" cy="25398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3619500" y="1572191"/>
            <a:ext cx="1047694" cy="76714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400300" y="3253740"/>
            <a:ext cx="3695700" cy="2453640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0800000">
            <a:off x="1852614" y="2669382"/>
            <a:ext cx="2814581" cy="741993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0"/>
          <p:cNvSpPr/>
          <p:nvPr/>
        </p:nvSpPr>
        <p:spPr>
          <a:xfrm>
            <a:off x="4164042" y="1565177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1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38" name="Oval 10"/>
          <p:cNvSpPr/>
          <p:nvPr/>
        </p:nvSpPr>
        <p:spPr>
          <a:xfrm>
            <a:off x="4490376" y="4734180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2</a:t>
            </a:r>
          </a:p>
        </p:txBody>
      </p:sp>
      <p:sp>
        <p:nvSpPr>
          <p:cNvPr id="39" name="Oval 10"/>
          <p:cNvSpPr/>
          <p:nvPr/>
        </p:nvSpPr>
        <p:spPr>
          <a:xfrm>
            <a:off x="3292712" y="2625840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4</a:t>
            </a:r>
          </a:p>
        </p:txBody>
      </p:sp>
      <p:sp>
        <p:nvSpPr>
          <p:cNvPr id="40" name="Oval 10"/>
          <p:cNvSpPr/>
          <p:nvPr/>
        </p:nvSpPr>
        <p:spPr>
          <a:xfrm>
            <a:off x="2652133" y="5525400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940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                   상세 코드 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–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 재고 표시 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825500"/>
            <a:ext cx="104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Template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294" y="4165600"/>
            <a:ext cx="10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err="1" smtClean="0">
                <a:solidFill>
                  <a:prstClr val="black"/>
                </a:solidFill>
                <a:latin typeface="Calibri"/>
                <a:ea typeface="맑은 고딕"/>
              </a:rPr>
              <a:t>Javascript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pic>
        <p:nvPicPr>
          <p:cNvPr id="5123" name="Picture 3" descr="C:\Users\Administrator.MSDN-SPECIAL\Desktop\KHS\취업\포트폴리오\제품리스트 상세 코드\template_meth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477266"/>
            <a:ext cx="2964055" cy="19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06400" y="4813300"/>
            <a:ext cx="2654300" cy="749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6099718" y="1260088"/>
            <a:ext cx="2933158" cy="5140712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재고 상태에 따라 다르게 출력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1100" dirty="0" smtClean="0"/>
              <a:t>- DATABASE</a:t>
            </a:r>
            <a:r>
              <a:rPr lang="ko-KR" altLang="en-US" sz="1100" dirty="0" smtClean="0"/>
              <a:t>내의 </a:t>
            </a:r>
            <a:r>
              <a:rPr lang="en-US" altLang="ko-KR" sz="1100" dirty="0" smtClean="0"/>
              <a:t>Product </a:t>
            </a:r>
            <a:r>
              <a:rPr lang="ko-KR" altLang="en-US" sz="1100" dirty="0" smtClean="0"/>
              <a:t>테이블에서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stock(</a:t>
            </a:r>
            <a:r>
              <a:rPr lang="ko-KR" altLang="en-US" sz="1100" dirty="0" smtClean="0"/>
              <a:t>재고량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값이 </a:t>
            </a:r>
            <a:r>
              <a:rPr lang="en-US" altLang="ko-KR" sz="1100" dirty="0" smtClean="0"/>
              <a:t>0</a:t>
            </a:r>
            <a:r>
              <a:rPr lang="ko-KR" altLang="en-US" sz="1100" dirty="0" smtClean="0"/>
              <a:t>이 되면 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status(</a:t>
            </a:r>
            <a:r>
              <a:rPr lang="ko-KR" altLang="en-US" sz="1100" dirty="0" smtClean="0"/>
              <a:t>판매상태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값은</a:t>
            </a:r>
            <a:r>
              <a:rPr lang="en-US" altLang="ko-KR" sz="1100" dirty="0" smtClean="0"/>
              <a:t> ‘x’</a:t>
            </a:r>
            <a:r>
              <a:rPr lang="ko-KR" altLang="en-US" sz="1100" dirty="0" smtClean="0"/>
              <a:t>가 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 smtClean="0"/>
              <a:t>   - Handlebar </a:t>
            </a:r>
            <a:r>
              <a:rPr lang="ko-KR" altLang="en-US" sz="1100" dirty="0" smtClean="0"/>
              <a:t>템플릿에서는 </a:t>
            </a:r>
            <a:r>
              <a:rPr lang="en-US" altLang="ko-KR" sz="1100" dirty="0" smtClean="0"/>
              <a:t>JSTL</a:t>
            </a:r>
            <a:r>
              <a:rPr lang="ko-KR" altLang="en-US" sz="1100" dirty="0" smtClean="0"/>
              <a:t>을 지원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</a:t>
            </a:r>
            <a:r>
              <a:rPr lang="ko-KR" altLang="en-US" sz="1100" dirty="0" smtClean="0"/>
              <a:t>하지 않으므로 </a:t>
            </a:r>
            <a:r>
              <a:rPr lang="en-US" altLang="ko-KR" sz="1100" dirty="0" smtClean="0"/>
              <a:t>&lt;script&gt;</a:t>
            </a:r>
            <a:r>
              <a:rPr lang="ko-KR" altLang="en-US" sz="1100" dirty="0" smtClean="0"/>
              <a:t>에서 직접 비교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메서드를</a:t>
            </a:r>
            <a:r>
              <a:rPr lang="ko-KR" altLang="en-US" sz="1100" dirty="0" smtClean="0"/>
              <a:t> 정의하였습니다</a:t>
            </a:r>
            <a:r>
              <a:rPr lang="en-US" altLang="ko-KR" sz="1100" dirty="0" smtClean="0"/>
              <a:t>. </a:t>
            </a:r>
            <a:endParaRPr lang="ko-KR" altLang="en-US" sz="1100" dirty="0"/>
          </a:p>
        </p:txBody>
      </p:sp>
      <p:pic>
        <p:nvPicPr>
          <p:cNvPr id="5124" name="Picture 4" descr="C:\Users\Administrator.MSDN-SPECIAL\Desktop\KHS\취업\포트폴리오\제품리스트 상세 코드\product_comp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859" y="4292600"/>
            <a:ext cx="2887040" cy="209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istrator.MSDN-SPECIAL\Desktop\KHS\취업\포트폴리오\제품리스트 상세 코드\product_templa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194832"/>
            <a:ext cx="5454562" cy="23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.MSDN-SPECIAL\Desktop\KHS\취업\포트폴리오\제품리스트 상세 코드\담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24" y="987554"/>
            <a:ext cx="1479550" cy="53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06400" y="1685925"/>
            <a:ext cx="5175162" cy="952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614379" y="1517959"/>
            <a:ext cx="0" cy="167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5926" y="3139623"/>
            <a:ext cx="4638040" cy="2607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pic>
        <p:nvPicPr>
          <p:cNvPr id="2053" name="Picture 5" descr="C:\Users\Administrator.MSDN-SPECIAL\Desktop\KHS\취업\포트폴리오\제품리스트 상세 코드\품절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91" y="2668905"/>
            <a:ext cx="1310791" cy="40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5053966" y="3270022"/>
            <a:ext cx="272414" cy="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326380" y="3073848"/>
            <a:ext cx="0" cy="1961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9" idx="1"/>
          </p:cNvCxnSpPr>
          <p:nvPr/>
        </p:nvCxnSpPr>
        <p:spPr>
          <a:xfrm flipH="1">
            <a:off x="60325" y="5187950"/>
            <a:ext cx="3460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60325" y="1517959"/>
            <a:ext cx="0" cy="36699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60325" y="1260088"/>
            <a:ext cx="306388" cy="2578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6400" y="1283903"/>
            <a:ext cx="5651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7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            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장바구니 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(INSERT OR UPDATE)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1000" dirty="0" smtClean="0"/>
              <a:t>View </a:t>
            </a:r>
            <a:r>
              <a:rPr lang="ko-KR" altLang="en-US" sz="1000" dirty="0" smtClean="0"/>
              <a:t>페이지에서 </a:t>
            </a:r>
            <a:r>
              <a:rPr lang="en-US" altLang="ko-KR" sz="1000" dirty="0" smtClean="0"/>
              <a:t>button</a:t>
            </a:r>
            <a:r>
              <a:rPr lang="ko-KR" altLang="en-US" sz="1000" dirty="0" smtClean="0"/>
              <a:t>에  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smtClean="0"/>
              <a:t>   </a:t>
            </a:r>
            <a:r>
              <a:rPr lang="ko-KR" altLang="en-US" sz="1000" dirty="0" smtClean="0"/>
              <a:t>담긴 제품의 </a:t>
            </a:r>
            <a:r>
              <a:rPr lang="en-US" altLang="ko-KR" sz="1000" dirty="0" smtClean="0"/>
              <a:t>‘ID’ </a:t>
            </a:r>
            <a:r>
              <a:rPr lang="ko-KR" altLang="en-US" sz="1000" dirty="0" smtClean="0"/>
              <a:t>값과 주문 수량을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Ajax</a:t>
            </a:r>
            <a:r>
              <a:rPr lang="ko-KR" altLang="en-US" sz="1000" dirty="0" smtClean="0"/>
              <a:t>로 </a:t>
            </a:r>
            <a:r>
              <a:rPr lang="en-US" altLang="ko-KR" sz="1000" dirty="0" smtClean="0"/>
              <a:t>Controller </a:t>
            </a:r>
            <a:r>
              <a:rPr lang="ko-KR" altLang="en-US" sz="1000" dirty="0" smtClean="0"/>
              <a:t>로 넘겨 줍니다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smtClean="0"/>
              <a:t>2. View</a:t>
            </a:r>
            <a:r>
              <a:rPr lang="ko-KR" altLang="en-US" sz="1000" dirty="0" smtClean="0"/>
              <a:t>에서 넘어온 값들을 </a:t>
            </a:r>
            <a:r>
              <a:rPr lang="en-US" altLang="ko-KR" sz="1000" dirty="0" smtClean="0"/>
              <a:t>Beans</a:t>
            </a:r>
            <a:r>
              <a:rPr lang="ko-KR" altLang="en-US" sz="1000" dirty="0" smtClean="0"/>
              <a:t>에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담아서 중복검사를 합니다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smtClean="0"/>
              <a:t>3. </a:t>
            </a:r>
            <a:r>
              <a:rPr lang="ko-KR" altLang="en-US" sz="1000" dirty="0" smtClean="0"/>
              <a:t>회원의 장바구니에 데이터가 없다면 바로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ko-KR" altLang="en-US" sz="1000" dirty="0" smtClean="0"/>
              <a:t>   </a:t>
            </a:r>
            <a:r>
              <a:rPr lang="en-US" altLang="ko-KR" sz="1000" dirty="0" smtClean="0"/>
              <a:t>INSERT</a:t>
            </a:r>
            <a:r>
              <a:rPr lang="ko-KR" altLang="en-US" sz="1000" dirty="0" smtClean="0"/>
              <a:t>를 시행하고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데이터가 있다면 새로운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ko-KR" altLang="en-US" sz="1000" dirty="0" smtClean="0"/>
              <a:t>  데이터와 기존데이터가 중복 되는지 검사를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합니다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smtClean="0"/>
              <a:t>4. </a:t>
            </a:r>
            <a:r>
              <a:rPr lang="ko-KR" altLang="en-US" sz="1000" dirty="0" smtClean="0"/>
              <a:t>중복되는 데이터가 있다면 </a:t>
            </a:r>
            <a:r>
              <a:rPr lang="en-US" altLang="ko-KR" sz="1000" dirty="0" smtClean="0"/>
              <a:t>UPDATE</a:t>
            </a:r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를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없다면 </a:t>
            </a:r>
            <a:r>
              <a:rPr lang="en-US" altLang="ko-KR" sz="1000" dirty="0" smtClean="0"/>
              <a:t>INSERT</a:t>
            </a:r>
            <a:r>
              <a:rPr lang="ko-KR" altLang="en-US" sz="1000" dirty="0" smtClean="0"/>
              <a:t>를 시키고 리스트를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SELECT </a:t>
            </a:r>
            <a:r>
              <a:rPr lang="ko-KR" altLang="en-US" sz="1000" dirty="0" smtClean="0"/>
              <a:t>합니다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 smtClean="0"/>
              <a:t>5. </a:t>
            </a:r>
            <a:r>
              <a:rPr lang="ko-KR" altLang="en-US" sz="1000" dirty="0" smtClean="0"/>
              <a:t>리스트를 </a:t>
            </a:r>
            <a:r>
              <a:rPr lang="en-US" altLang="ko-KR" sz="1000" dirty="0" smtClean="0"/>
              <a:t>JSON</a:t>
            </a:r>
            <a:r>
              <a:rPr lang="ko-KR" altLang="en-US" sz="1000" dirty="0" smtClean="0"/>
              <a:t>으로 출력하여 전송합니다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r>
              <a:rPr lang="en-US" altLang="ko-KR" sz="1000" dirty="0" smtClean="0"/>
              <a:t>6. Handlebar Plugin</a:t>
            </a:r>
            <a:r>
              <a:rPr lang="ko-KR" altLang="en-US" sz="1000" dirty="0" smtClean="0"/>
              <a:t>을 이용하여 데이터 출력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77594" y="839956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smtClean="0">
                <a:solidFill>
                  <a:prstClr val="black"/>
                </a:solidFill>
                <a:latin typeface="Calibri"/>
                <a:ea typeface="맑은 고딕"/>
              </a:rPr>
              <a:t>View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pic>
        <p:nvPicPr>
          <p:cNvPr id="6146" name="Picture 2" descr="C:\Users\Administrator.MSDN-SPECIAL\Desktop\KHS\취업\포트폴리오\제품리스트 상세 코드\list_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4" y="1139825"/>
            <a:ext cx="42957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026" y="1785587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36" name="Oval 10"/>
          <p:cNvSpPr/>
          <p:nvPr/>
        </p:nvSpPr>
        <p:spPr>
          <a:xfrm>
            <a:off x="2556152" y="1420940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1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pic>
        <p:nvPicPr>
          <p:cNvPr id="33" name="Picture 3" descr="C:\Users\Administrator.MSDN-SPECIAL\Desktop\KHS\취업\포트폴리오\제품리스트 상세 코드\cart_jQu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4" y="4522273"/>
            <a:ext cx="5372100" cy="182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.MSDN-SPECIAL\Desktop\KHS\취업\포트폴리오\장바구니 상세 코드\c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6" y="5314670"/>
            <a:ext cx="961536" cy="11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istrator.MSDN-SPECIAL\Desktop\KHS\취업\포트폴리오\장바구니 상세 코드\cart_list_controll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" y="2081074"/>
            <a:ext cx="6004608" cy="231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10"/>
          <p:cNvSpPr/>
          <p:nvPr/>
        </p:nvSpPr>
        <p:spPr>
          <a:xfrm>
            <a:off x="4487012" y="5877419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6</a:t>
            </a:r>
          </a:p>
        </p:txBody>
      </p:sp>
      <p:sp>
        <p:nvSpPr>
          <p:cNvPr id="41" name="Oval 10"/>
          <p:cNvSpPr/>
          <p:nvPr/>
        </p:nvSpPr>
        <p:spPr>
          <a:xfrm>
            <a:off x="3742568" y="3940604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5</a:t>
            </a:r>
          </a:p>
        </p:txBody>
      </p:sp>
      <p:sp>
        <p:nvSpPr>
          <p:cNvPr id="40" name="Oval 10"/>
          <p:cNvSpPr/>
          <p:nvPr/>
        </p:nvSpPr>
        <p:spPr>
          <a:xfrm>
            <a:off x="2833179" y="3246842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 smtClean="0">
                <a:solidFill>
                  <a:prstClr val="white"/>
                </a:solidFill>
                <a:latin typeface=""/>
                <a:ea typeface="+mj-ea"/>
              </a:rPr>
              <a:t>4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38" name="Oval 10"/>
          <p:cNvSpPr/>
          <p:nvPr/>
        </p:nvSpPr>
        <p:spPr>
          <a:xfrm>
            <a:off x="1408944" y="3604768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 smtClean="0">
                <a:solidFill>
                  <a:prstClr val="white"/>
                </a:solidFill>
                <a:latin typeface=""/>
                <a:ea typeface="+mj-ea"/>
              </a:rPr>
              <a:t>2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39" name="Oval 10"/>
          <p:cNvSpPr/>
          <p:nvPr/>
        </p:nvSpPr>
        <p:spPr>
          <a:xfrm>
            <a:off x="3339016" y="2292053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114" y="4180852"/>
            <a:ext cx="10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err="1" smtClean="0">
                <a:solidFill>
                  <a:prstClr val="black"/>
                </a:solidFill>
                <a:latin typeface="Calibri"/>
                <a:ea typeface="맑은 고딕"/>
              </a:rPr>
              <a:t>Javascript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cxnSp>
        <p:nvCxnSpPr>
          <p:cNvPr id="8" name="꺾인 연결선 7"/>
          <p:cNvCxnSpPr/>
          <p:nvPr/>
        </p:nvCxnSpPr>
        <p:spPr>
          <a:xfrm>
            <a:off x="3546048" y="5362295"/>
            <a:ext cx="1292652" cy="449980"/>
          </a:xfrm>
          <a:prstGeom prst="bentConnector3">
            <a:avLst>
              <a:gd name="adj1" fmla="val 72106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/>
          <p:nvPr/>
        </p:nvCxnSpPr>
        <p:spPr>
          <a:xfrm>
            <a:off x="3200400" y="6000750"/>
            <a:ext cx="2256914" cy="227012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003801" y="5549185"/>
            <a:ext cx="961536" cy="632540"/>
          </a:xfrm>
          <a:prstGeom prst="rect">
            <a:avLst/>
          </a:prstGeom>
          <a:noFill/>
          <a:ln w="9525">
            <a:solidFill>
              <a:srgbClr val="EE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37200" y="6170136"/>
            <a:ext cx="421787" cy="1152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7" name="꺾인 연결선 6"/>
          <p:cNvCxnSpPr/>
          <p:nvPr/>
        </p:nvCxnSpPr>
        <p:spPr>
          <a:xfrm rot="10800000" flipV="1">
            <a:off x="2645381" y="4159424"/>
            <a:ext cx="1275645" cy="698326"/>
          </a:xfrm>
          <a:prstGeom prst="bentConnector3">
            <a:avLst>
              <a:gd name="adj1" fmla="val 5946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2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- 제품 관리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28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endParaRPr lang="en-US" sz="1200" b="0" i="0" u="none" strike="noStrike" cap="none" dirty="0" smtClean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endParaRPr lang="en-US" sz="1200" dirty="0"/>
          </a:p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endParaRPr lang="en-US" altLang="ko-KR" sz="1200" dirty="0" smtClean="0"/>
          </a:p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endParaRPr lang="en-US" altLang="ko-KR" sz="1200" dirty="0"/>
          </a:p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endParaRPr lang="en-US" altLang="ko-KR" sz="1200" dirty="0" smtClean="0"/>
          </a:p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ko-KR" altLang="en-US" sz="1200" dirty="0" smtClean="0"/>
              <a:t>장바구니에 담은 목록들의 결제 전</a:t>
            </a:r>
            <a:endParaRPr lang="en-US" altLang="ko-KR" sz="12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2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-KR" altLang="en-US" sz="12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페이지입니다</a:t>
            </a:r>
            <a:r>
              <a:rPr lang="en-US" altLang="ko-KR" sz="12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sz="1200"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AutoNum type="arabicPeriod" startAt="2"/>
            </a:pPr>
            <a:r>
              <a:rPr lang="ko-KR" altLang="en-US" sz="1200" dirty="0" smtClean="0"/>
              <a:t>예약 취소 버튼</a:t>
            </a:r>
            <a:r>
              <a:rPr lang="en-US" altLang="ko-KR" sz="1200" dirty="0" smtClean="0"/>
              <a:t>(x)</a:t>
            </a:r>
            <a:r>
              <a:rPr lang="ko-KR" altLang="en-US" sz="1200" dirty="0" smtClean="0"/>
              <a:t>를 누르면 제품이</a:t>
            </a:r>
            <a:endParaRPr lang="en-US" altLang="ko-KR" sz="1200" dirty="0" smtClean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AutoNum type="arabicPeriod" startAt="2"/>
            </a:pPr>
            <a:endParaRPr lang="en-US" sz="1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2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ko-KR" altLang="en-US" sz="12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목록에서 제거 됩니다</a:t>
            </a:r>
            <a:r>
              <a:rPr lang="en-US" altLang="ko-KR" sz="12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장바구니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26" name="Picture 2" descr="C:\Users\Administrator.MSDN-SPECIAL\Desktop\KHS\취업\포트폴리오\장바구니 상세 코드\t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12776"/>
            <a:ext cx="6015195" cy="373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3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1710" y="44624"/>
            <a:ext cx="8916794" cy="617117"/>
          </a:xfrm>
        </p:spPr>
        <p:txBody>
          <a:bodyPr/>
          <a:lstStyle/>
          <a:p>
            <a:r>
              <a:rPr kumimoji="1" lang="ko-KR" altLang="en-US" b="1" dirty="0" smtClean="0">
                <a:solidFill>
                  <a:schemeClr val="bg1"/>
                </a:solidFill>
              </a:rPr>
              <a:t>결제 페이</a:t>
            </a:r>
            <a:r>
              <a:rPr kumimoji="1" lang="ko-KR" altLang="en-US" b="1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CEDF7-2242-8A49-9C2B-FFA5875385E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 smtClean="0"/>
              <a:t>주문한 상품 내역 조회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주문 정보 조회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 smtClean="0"/>
              <a:t>    </a:t>
            </a:r>
            <a:r>
              <a:rPr kumimoji="1" lang="en-US" altLang="ko-KR" sz="1200" dirty="0" smtClean="0"/>
              <a:t>- </a:t>
            </a:r>
            <a:r>
              <a:rPr kumimoji="1" lang="ko-KR" altLang="en-US" sz="1200" dirty="0" smtClean="0"/>
              <a:t>주문 금액 </a:t>
            </a:r>
            <a:r>
              <a:rPr kumimoji="1" lang="en-US" altLang="ko-KR" sz="1200" dirty="0" smtClean="0"/>
              <a:t>: </a:t>
            </a:r>
            <a:r>
              <a:rPr kumimoji="1" lang="ko-KR" altLang="en-US" sz="1200" dirty="0" smtClean="0"/>
              <a:t>일반제품 </a:t>
            </a:r>
            <a:r>
              <a:rPr kumimoji="1" lang="en-US" altLang="ko-KR" sz="1200" dirty="0" smtClean="0"/>
              <a:t>+ </a:t>
            </a:r>
            <a:r>
              <a:rPr kumimoji="1" lang="ko-KR" altLang="en-US" sz="1200" dirty="0" smtClean="0"/>
              <a:t>주문제품 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dirty="0" smtClean="0"/>
              <a:t>3.  </a:t>
            </a:r>
            <a:r>
              <a:rPr kumimoji="1" lang="ko-KR" altLang="en-US" dirty="0" smtClean="0"/>
              <a:t>바코드 생성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smtClean="0"/>
              <a:t>4.  </a:t>
            </a:r>
            <a:r>
              <a:rPr kumimoji="1" lang="ko-KR" altLang="en-US" dirty="0" smtClean="0"/>
              <a:t>페이지 이동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694" y="1271760"/>
            <a:ext cx="30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200" dirty="0" smtClean="0">
                <a:solidFill>
                  <a:srgbClr val="44546A"/>
                </a:solidFill>
                <a:latin typeface="맑은 고딕"/>
                <a:ea typeface="맑은 고딕"/>
              </a:rPr>
              <a:t>①</a:t>
            </a:r>
            <a:endParaRPr lang="ko-KR" altLang="en-US" sz="1800" kern="1200" dirty="0">
              <a:solidFill>
                <a:srgbClr val="44546A"/>
              </a:solidFill>
              <a:latin typeface="Calibri"/>
              <a:ea typeface="맑은 고딕"/>
            </a:endParaRPr>
          </a:p>
        </p:txBody>
      </p:sp>
      <p:pic>
        <p:nvPicPr>
          <p:cNvPr id="6148" name="Picture 4" descr="C:\Users\SEC\Desktop\NCS 단계 프로젝트\포토폴리오\2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" b="7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1524000" y="3028931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1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2" name="Oval 10"/>
          <p:cNvSpPr/>
          <p:nvPr/>
        </p:nvSpPr>
        <p:spPr>
          <a:xfrm>
            <a:off x="661715" y="3588514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2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3" name="Oval 10"/>
          <p:cNvSpPr/>
          <p:nvPr/>
        </p:nvSpPr>
        <p:spPr>
          <a:xfrm>
            <a:off x="2044859" y="5034255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3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4" name="Oval 10"/>
          <p:cNvSpPr/>
          <p:nvPr/>
        </p:nvSpPr>
        <p:spPr>
          <a:xfrm>
            <a:off x="3989773" y="5391170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4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81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971600" y="1052736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66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r>
              <a:rPr lang="en-US" sz="66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6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6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확인 페이지</a:t>
            </a:r>
          </a:p>
        </p:txBody>
      </p:sp>
      <p:sp>
        <p:nvSpPr>
          <p:cNvPr id="479" name="Shape 47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30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주문한 제품 리스트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- 주문 금액 : 일반제품+주문제품 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상세 페이지 이동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글 개수에 따른 페이지 이동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115693" y="1271758"/>
            <a:ext cx="30104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44546A"/>
              </a:buClr>
              <a:buSzPct val="25000"/>
              <a:buFont typeface="Arial"/>
              <a:buNone/>
            </a:pPr>
            <a:r>
              <a:rPr lang="en-US" sz="1800">
                <a:solidFill>
                  <a:srgbClr val="44546A"/>
                </a:solidFill>
              </a:rPr>
              <a:t>①</a:t>
            </a:r>
          </a:p>
        </p:txBody>
      </p:sp>
      <p:pic>
        <p:nvPicPr>
          <p:cNvPr id="482" name="Shape 48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723" r="21722"/>
          <a:stretch/>
        </p:blipFill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238281" y="4689232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84" name="Shape 484"/>
          <p:cNvSpPr/>
          <p:nvPr/>
        </p:nvSpPr>
        <p:spPr>
          <a:xfrm>
            <a:off x="1018629" y="5046146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485" name="Shape 485"/>
          <p:cNvSpPr/>
          <p:nvPr/>
        </p:nvSpPr>
        <p:spPr>
          <a:xfrm>
            <a:off x="3987437" y="5527739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pic>
        <p:nvPicPr>
          <p:cNvPr id="10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219"/>
          <p:cNvSpPr txBox="1">
            <a:spLocks/>
          </p:cNvSpPr>
          <p:nvPr/>
        </p:nvSpPr>
        <p:spPr>
          <a:xfrm>
            <a:off x="0" y="78058"/>
            <a:ext cx="9068999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결제확인페이지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4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16794" cy="617117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영상</a:t>
            </a:r>
            <a:r>
              <a:rPr lang="en-US" altLang="ko-KR" b="1" dirty="0" smtClean="0">
                <a:solidFill>
                  <a:schemeClr val="bg1"/>
                </a:solidFill>
              </a:rPr>
              <a:t>				</a:t>
            </a:r>
            <a:r>
              <a:rPr lang="ko-KR" altLang="en-US" b="1" dirty="0" smtClean="0">
                <a:solidFill>
                  <a:schemeClr val="bg1"/>
                </a:solidFill>
              </a:rPr>
              <a:t>장바구니</a:t>
            </a:r>
            <a:r>
              <a:rPr lang="en-US" altLang="ko-KR" b="1" dirty="0" smtClean="0">
                <a:solidFill>
                  <a:schemeClr val="bg1"/>
                </a:solidFill>
              </a:rPr>
              <a:t>&amp;</a:t>
            </a:r>
            <a:r>
              <a:rPr lang="ko-KR" altLang="en-US" b="1" dirty="0" smtClean="0">
                <a:solidFill>
                  <a:schemeClr val="bg1"/>
                </a:solidFill>
              </a:rPr>
              <a:t>결제페이지</a:t>
            </a:r>
            <a:r>
              <a:rPr lang="en-US" altLang="ko-KR" b="1" dirty="0" smtClean="0">
                <a:solidFill>
                  <a:schemeClr val="bg1"/>
                </a:solidFill>
              </a:rPr>
              <a:t>&amp;</a:t>
            </a:r>
            <a:r>
              <a:rPr lang="ko-KR" altLang="en-US" b="1" dirty="0" smtClean="0">
                <a:solidFill>
                  <a:schemeClr val="bg1"/>
                </a:solidFill>
              </a:rPr>
              <a:t>확인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</p:spPr>
        <p:txBody>
          <a:bodyPr/>
          <a:lstStyle/>
          <a:p>
            <a:fld id="{DE8F28D2-06D7-3F45-92D9-C826D580399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장바구니&amp;결제&amp;확인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0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900" cy="61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결제페이지 Diagram (관계도)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32</a:t>
            </a:fld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338" name="Shape 338" descr="C:\Users\Administrator.Sc-201609010948\Desktop\포폴\목차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7384"/>
            <a:ext cx="91806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129270" y="78058"/>
            <a:ext cx="8939700" cy="61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0070C0"/>
              </a:buClr>
              <a:buSzPct val="25000"/>
            </a:pPr>
            <a:r>
              <a:rPr lang="en-US" altLang="ko-KR" sz="2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장바구</a:t>
            </a:r>
            <a:r>
              <a:rPr lang="ko-KR" alt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니 </a:t>
            </a:r>
            <a:r>
              <a:rPr lang="ko-KR" altLang="en-US" sz="28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r>
              <a:rPr lang="en-US" altLang="ko-KR" sz="28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8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CLASSDIAGRA</a:t>
            </a:r>
            <a:endParaRPr lang="en-US" sz="2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50" y="803025"/>
            <a:ext cx="8939700" cy="5731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04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6350"/>
            <a:ext cx="6038423" cy="53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2705425" y="2990325"/>
            <a:ext cx="3333000" cy="1782600"/>
          </a:xfrm>
          <a:prstGeom prst="rect">
            <a:avLst/>
          </a:prstGeom>
          <a:noFill/>
          <a:ln w="19050" cap="flat" cmpd="sng">
            <a:solidFill>
              <a:srgbClr val="FF2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33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210903" y="1176345"/>
            <a:ext cx="2933100" cy="5481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600" b="1">
                <a:solidFill>
                  <a:schemeClr val="dk1"/>
                </a:solidFill>
              </a:rPr>
              <a:t>1.삭제</a:t>
            </a:r>
          </a:p>
          <a:p>
            <a:pPr marL="0" lvl="0" indent="0" rtl="0">
              <a:spcBef>
                <a:spcPts val="0"/>
              </a:spcBef>
              <a:buClr>
                <a:srgbClr val="7F7F7F"/>
              </a:buClr>
              <a:buSzPct val="25000"/>
              <a:buFont typeface="Calibri"/>
              <a:buNone/>
            </a:pPr>
            <a:endParaRPr sz="500" b="1">
              <a:solidFill>
                <a:srgbClr val="595959"/>
              </a:solidFill>
            </a:endParaRPr>
          </a:p>
          <a:p>
            <a:pPr marL="0" lvl="0" indent="0" rtl="0">
              <a:spcBef>
                <a:spcPts val="0"/>
              </a:spcBef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100">
                <a:solidFill>
                  <a:srgbClr val="595959"/>
                </a:solidFill>
              </a:rPr>
              <a:t>1.삭제버튼을 클릭할경우 해당 Controller로    </a:t>
            </a:r>
          </a:p>
          <a:p>
            <a:pPr marL="0" lvl="0" indent="0" rtl="0">
              <a:spcBef>
                <a:spcPts val="0"/>
              </a:spcBef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100">
                <a:solidFill>
                  <a:srgbClr val="595959"/>
                </a:solidFill>
              </a:rPr>
              <a:t>   연결됩니다.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2.목록조회(AJAX기반)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lang="en-US" sz="1100">
                <a:solidFill>
                  <a:srgbClr val="595959"/>
                </a:solidFill>
              </a:rPr>
              <a:t>삭제될 제품의 ID값을 받아와서 삭제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100">
                <a:solidFill>
                  <a:srgbClr val="595959"/>
                </a:solidFill>
              </a:rPr>
              <a:t>    구문이 실행됩니다.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100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2) </a:t>
            </a:r>
            <a:r>
              <a:rPr lang="en-US" sz="1100">
                <a:solidFill>
                  <a:srgbClr val="595959"/>
                </a:solidFill>
              </a:rPr>
              <a:t>장바구니에 다른 제품이 존재할경우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100">
                <a:solidFill>
                  <a:srgbClr val="595959"/>
                </a:solidFill>
              </a:rPr>
              <a:t>    정보를 가지고 옵니다.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5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3.JSON (view </a:t>
            </a:r>
            <a:r>
              <a:rPr lang="en-US" sz="1600" b="1">
                <a:solidFill>
                  <a:schemeClr val="dk1"/>
                </a:solidFill>
              </a:rPr>
              <a:t>page)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JSON 형식으로 보내져 온 자바 빈즈</a:t>
            </a:r>
            <a:r>
              <a:rPr lang="en-US" sz="1100">
                <a:solidFill>
                  <a:srgbClr val="595959"/>
                </a:solidFill>
              </a:rPr>
              <a:t>들을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595959"/>
                </a:solidFill>
              </a:rPr>
              <a:t>각각의 위치에 뿌려줍니다.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900" cy="61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상세 코드 - 1</a:t>
            </a:r>
          </a:p>
        </p:txBody>
      </p:sp>
      <p:pic>
        <p:nvPicPr>
          <p:cNvPr id="350" name="Shape 350" descr="C:\Users\Administrator.Sc-201609010948\Desktop\포폴\목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7384"/>
            <a:ext cx="91806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-111775" y="78050"/>
            <a:ext cx="9180600" cy="61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장바구니 페이지                                                             상세코드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33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237595" y="3330148"/>
            <a:ext cx="1371600" cy="19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154550" y="3604050"/>
            <a:ext cx="2205000" cy="36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15699" y="6001425"/>
            <a:ext cx="2282700" cy="533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1870775" y="1983225"/>
            <a:ext cx="3070800" cy="764100"/>
          </a:xfrm>
          <a:prstGeom prst="rect">
            <a:avLst/>
          </a:prstGeom>
          <a:noFill/>
          <a:ln w="28575" cap="flat" cmpd="sng">
            <a:solidFill>
              <a:srgbClr val="FF2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Shape 357"/>
          <p:cNvCxnSpPr>
            <a:stCxn id="356" idx="1"/>
          </p:cNvCxnSpPr>
          <p:nvPr/>
        </p:nvCxnSpPr>
        <p:spPr>
          <a:xfrm flipH="1">
            <a:off x="1301675" y="2365275"/>
            <a:ext cx="569100" cy="833100"/>
          </a:xfrm>
          <a:prstGeom prst="straightConnector1">
            <a:avLst/>
          </a:prstGeom>
          <a:noFill/>
          <a:ln w="9525" cap="flat" cmpd="sng">
            <a:solidFill>
              <a:srgbClr val="FF2600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58" name="Shape 358"/>
          <p:cNvCxnSpPr/>
          <p:nvPr/>
        </p:nvCxnSpPr>
        <p:spPr>
          <a:xfrm rot="10800000">
            <a:off x="1952425" y="4035400"/>
            <a:ext cx="753000" cy="432900"/>
          </a:xfrm>
          <a:prstGeom prst="straightConnector1">
            <a:avLst/>
          </a:prstGeom>
          <a:noFill/>
          <a:ln w="9525" cap="flat" cmpd="sng">
            <a:solidFill>
              <a:srgbClr val="FF2600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359" name="Shape 359"/>
          <p:cNvSpPr/>
          <p:nvPr/>
        </p:nvSpPr>
        <p:spPr>
          <a:xfrm>
            <a:off x="4782521" y="2258053"/>
            <a:ext cx="360600" cy="3606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360303" y="803029"/>
            <a:ext cx="1126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2538299" y="5902587"/>
            <a:ext cx="28656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View 페이지에 값을 보냅니다.</a:t>
            </a:r>
          </a:p>
        </p:txBody>
      </p:sp>
      <p:pic>
        <p:nvPicPr>
          <p:cNvPr id="362" name="Shape 362" descr="C:\Users\Administrator.Sc-201609010948\Desktop\포폴\목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7384"/>
            <a:ext cx="91806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>
            <a:off x="2538298" y="3675382"/>
            <a:ext cx="360600" cy="3606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915428" y="1613916"/>
            <a:ext cx="1126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900" cy="61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상세 코드 - 1</a:t>
            </a:r>
          </a:p>
        </p:txBody>
      </p:sp>
      <p:pic>
        <p:nvPicPr>
          <p:cNvPr id="366" name="Shape 366" descr="C:\Users\Administrator.Sc-201609010948\Desktop\포폴\목차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7384"/>
            <a:ext cx="91806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-111775" y="78050"/>
            <a:ext cx="9180600" cy="617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lang="en-US" sz="2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</a:t>
            </a:r>
            <a:r>
              <a:rPr lang="en-US" sz="2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상세코드</a:t>
            </a:r>
            <a:endParaRPr lang="en-US" sz="2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5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결제페이지 Diagram (관계도)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34</a:t>
            </a:fld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370" name="Shape 370" descr="C:\Users\SEC\Desktop\NCS 단계 프로젝트\포토폴리오\Order.gi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969962"/>
            <a:ext cx="8916794" cy="556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219"/>
          <p:cNvSpPr txBox="1">
            <a:spLocks/>
          </p:cNvSpPr>
          <p:nvPr/>
        </p:nvSpPr>
        <p:spPr>
          <a:xfrm>
            <a:off x="24760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  결제 페이지    </a:t>
            </a:r>
            <a:r>
              <a:rPr lang="en-US" b="1" dirty="0" smtClean="0">
                <a:solidFill>
                  <a:srgbClr val="FFFFFF"/>
                </a:solidFill>
              </a:rPr>
              <a:t>                                                 CLASSDIAGRAM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상세 코드 - 1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35</a:t>
            </a:fld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377" name="Shape 37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3588" y="1108074"/>
            <a:ext cx="4416056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350468" y="1272745"/>
            <a:ext cx="3900249" cy="38305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2275883" y="2990333"/>
            <a:ext cx="751520" cy="1977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1983441" y="4020064"/>
            <a:ext cx="1204600" cy="1977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1983441" y="5383426"/>
            <a:ext cx="1204600" cy="1977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9241" y="1151962"/>
            <a:ext cx="4476748" cy="496625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4559644" y="1556950"/>
            <a:ext cx="4065369" cy="172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4559644" y="1717589"/>
            <a:ext cx="4065369" cy="1359243"/>
          </a:xfrm>
          <a:prstGeom prst="rect">
            <a:avLst/>
          </a:prstGeom>
          <a:noFill/>
          <a:ln w="28575" cap="flat" cmpd="sng">
            <a:solidFill>
              <a:srgbClr val="FF2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Shape 385"/>
          <p:cNvCxnSpPr>
            <a:endCxn id="384" idx="1"/>
          </p:cNvCxnSpPr>
          <p:nvPr/>
        </p:nvCxnSpPr>
        <p:spPr>
          <a:xfrm rot="10800000" flipH="1">
            <a:off x="3188044" y="2397210"/>
            <a:ext cx="1371599" cy="679500"/>
          </a:xfrm>
          <a:prstGeom prst="straightConnector1">
            <a:avLst/>
          </a:prstGeom>
          <a:noFill/>
          <a:ln w="9525" cap="flat" cmpd="sng">
            <a:solidFill>
              <a:srgbClr val="FF2600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86" name="Shape 386"/>
          <p:cNvCxnSpPr/>
          <p:nvPr/>
        </p:nvCxnSpPr>
        <p:spPr>
          <a:xfrm>
            <a:off x="3873842" y="1556950"/>
            <a:ext cx="685801" cy="543696"/>
          </a:xfrm>
          <a:prstGeom prst="straightConnector1">
            <a:avLst/>
          </a:prstGeom>
          <a:noFill/>
          <a:ln w="9525" cap="flat" cmpd="sng">
            <a:solidFill>
              <a:srgbClr val="FF2600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387" name="Shape 387"/>
          <p:cNvSpPr/>
          <p:nvPr/>
        </p:nvSpPr>
        <p:spPr>
          <a:xfrm>
            <a:off x="4559644" y="3188041"/>
            <a:ext cx="4065369" cy="832022"/>
          </a:xfrm>
          <a:prstGeom prst="rect">
            <a:avLst/>
          </a:prstGeom>
          <a:noFill/>
          <a:ln w="19050" cap="flat" cmpd="sng">
            <a:solidFill>
              <a:srgbClr val="FF2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4559644" y="4217773"/>
            <a:ext cx="4065369" cy="1900450"/>
          </a:xfrm>
          <a:prstGeom prst="rect">
            <a:avLst/>
          </a:prstGeom>
          <a:noFill/>
          <a:ln w="19050" cap="flat" cmpd="sng">
            <a:solidFill>
              <a:srgbClr val="FF2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78621" y="1054291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90" name="Shape 390"/>
          <p:cNvSpPr/>
          <p:nvPr/>
        </p:nvSpPr>
        <p:spPr>
          <a:xfrm>
            <a:off x="4250723" y="1552595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391" name="Shape 391"/>
          <p:cNvSpPr/>
          <p:nvPr/>
        </p:nvSpPr>
        <p:spPr>
          <a:xfrm>
            <a:off x="4250723" y="3058347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392" name="Shape 392"/>
          <p:cNvSpPr/>
          <p:nvPr/>
        </p:nvSpPr>
        <p:spPr>
          <a:xfrm>
            <a:off x="4250723" y="4052778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399001" y="738741"/>
            <a:ext cx="64838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4431028" y="782629"/>
            <a:ext cx="112620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1152924" y="865262"/>
            <a:ext cx="286563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View 페이지의 값을 보낸다.</a:t>
            </a:r>
          </a:p>
        </p:txBody>
      </p:sp>
      <p:pic>
        <p:nvPicPr>
          <p:cNvPr id="23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hape 219"/>
          <p:cNvSpPr txBox="1">
            <a:spLocks/>
          </p:cNvSpPr>
          <p:nvPr/>
        </p:nvSpPr>
        <p:spPr>
          <a:xfrm>
            <a:off x="24760" y="7557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  결제 페이지    </a:t>
            </a:r>
            <a:r>
              <a:rPr lang="en-US" b="1" dirty="0" smtClean="0">
                <a:solidFill>
                  <a:srgbClr val="FFFFFF"/>
                </a:solidFill>
              </a:rPr>
              <a:t>                                                          </a:t>
            </a:r>
            <a:r>
              <a:rPr lang="ko-KR" altLang="en-US" b="1" dirty="0" smtClean="0">
                <a:solidFill>
                  <a:srgbClr val="FFFFFF"/>
                </a:solidFill>
              </a:rPr>
              <a:t>상세코드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6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상세 코드 - 2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36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5. SQL문 실행에 필요한 파라미터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값들을 Beans에 담는다.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6. 장바구니에서 주문한 제품들을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order 테이블에 insert 시킨다.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7. 해당 URL로 파라미터와 함께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이동시킨다.</a:t>
            </a: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969962"/>
            <a:ext cx="5901801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41551" y="895820"/>
            <a:ext cx="3739614" cy="22675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41551" y="3262183"/>
            <a:ext cx="3739614" cy="1828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41551" y="5189837"/>
            <a:ext cx="5975944" cy="1066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3247000" y="951383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408" name="Shape 408"/>
          <p:cNvSpPr/>
          <p:nvPr/>
        </p:nvSpPr>
        <p:spPr>
          <a:xfrm>
            <a:off x="3247000" y="3343632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409" name="Shape 409"/>
          <p:cNvSpPr/>
          <p:nvPr/>
        </p:nvSpPr>
        <p:spPr>
          <a:xfrm>
            <a:off x="5582185" y="5201114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19"/>
          <p:cNvSpPr txBox="1">
            <a:spLocks/>
          </p:cNvSpPr>
          <p:nvPr/>
        </p:nvSpPr>
        <p:spPr>
          <a:xfrm>
            <a:off x="24760" y="7557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  결제 페이지    </a:t>
            </a:r>
            <a:r>
              <a:rPr lang="en-US" b="1" dirty="0" smtClean="0">
                <a:solidFill>
                  <a:srgbClr val="FFFFFF"/>
                </a:solidFill>
              </a:rPr>
              <a:t>                                                          </a:t>
            </a:r>
            <a:r>
              <a:rPr lang="ko-KR" altLang="en-US" b="1" dirty="0" smtClean="0">
                <a:solidFill>
                  <a:srgbClr val="FFFFFF"/>
                </a:solidFill>
              </a:rPr>
              <a:t>상세코드</a:t>
            </a:r>
            <a:r>
              <a:rPr lang="en-US" altLang="ko-KR" b="1" dirty="0" smtClean="0">
                <a:solidFill>
                  <a:srgbClr val="FFFFFF"/>
                </a:solidFill>
              </a:rPr>
              <a:t>-2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49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상세 코드 - 3</a:t>
            </a:r>
          </a:p>
        </p:txBody>
      </p:sp>
      <p:sp>
        <p:nvSpPr>
          <p:cNvPr id="415" name="Shape 41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37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8. View 페이지에서 구매된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일반제품과 주문제품을 보여준다.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9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바코드를 생성시키는 구문이다.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오픈 소스를 이용하여 구현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inputdata 부분에 숫자 8 값을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넣으면 바코드가 생성된다.</a:t>
            </a:r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76" y="877329"/>
            <a:ext cx="5800725" cy="559587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>
            <a:off x="77577" y="827900"/>
            <a:ext cx="5800725" cy="247135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77576" y="3344560"/>
            <a:ext cx="5800725" cy="289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5395467" y="936550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</a:p>
        </p:txBody>
      </p:sp>
      <p:sp>
        <p:nvSpPr>
          <p:cNvPr id="421" name="Shape 421"/>
          <p:cNvSpPr/>
          <p:nvPr/>
        </p:nvSpPr>
        <p:spPr>
          <a:xfrm>
            <a:off x="5395467" y="3494964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</a:p>
        </p:txBody>
      </p:sp>
      <p:sp>
        <p:nvSpPr>
          <p:cNvPr id="422" name="Shape 422"/>
          <p:cNvSpPr/>
          <p:nvPr/>
        </p:nvSpPr>
        <p:spPr>
          <a:xfrm>
            <a:off x="852616" y="3712339"/>
            <a:ext cx="3620530" cy="18030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19"/>
          <p:cNvSpPr txBox="1">
            <a:spLocks/>
          </p:cNvSpPr>
          <p:nvPr/>
        </p:nvSpPr>
        <p:spPr>
          <a:xfrm>
            <a:off x="24760" y="7557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  결제 페이지    </a:t>
            </a:r>
            <a:r>
              <a:rPr lang="en-US" b="1" dirty="0" smtClean="0">
                <a:solidFill>
                  <a:srgbClr val="FFFFFF"/>
                </a:solidFill>
              </a:rPr>
              <a:t>                                                          </a:t>
            </a:r>
            <a:r>
              <a:rPr lang="ko-KR" altLang="en-US" b="1" dirty="0" smtClean="0">
                <a:solidFill>
                  <a:srgbClr val="FFFFFF"/>
                </a:solidFill>
              </a:rPr>
              <a:t>상세코드</a:t>
            </a:r>
            <a:r>
              <a:rPr lang="en-US" altLang="ko-KR" b="1" dirty="0" smtClean="0">
                <a:solidFill>
                  <a:srgbClr val="FFFFFF"/>
                </a:solidFill>
              </a:rPr>
              <a:t>-3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확인 페이지 Diagram (관계도)</a:t>
            </a:r>
          </a:p>
        </p:txBody>
      </p:sp>
      <p:sp>
        <p:nvSpPr>
          <p:cNvPr id="499" name="Shape 49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38</a:t>
            </a:fld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500" name="Shape 500" descr="C:\Users\SEC\Desktop\NCS 단계 프로젝트\포토폴리오\pay.gi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3141" y="969962"/>
            <a:ext cx="7649027" cy="52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4400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219"/>
          <p:cNvSpPr txBox="1">
            <a:spLocks/>
          </p:cNvSpPr>
          <p:nvPr/>
        </p:nvSpPr>
        <p:spPr>
          <a:xfrm>
            <a:off x="183521" y="44624"/>
            <a:ext cx="9068999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결제확인  </a:t>
            </a:r>
            <a:r>
              <a:rPr lang="en-US" b="1" dirty="0" smtClean="0">
                <a:solidFill>
                  <a:srgbClr val="FFFFFF"/>
                </a:solidFill>
              </a:rPr>
              <a:t>   					         CLASSDIAGRAM 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ko-KR" altLang="en-US" b="1" dirty="0">
                <a:solidFill>
                  <a:schemeClr val="bg1"/>
                </a:solidFill>
              </a:rPr>
              <a:t>결제확인 </a:t>
            </a:r>
            <a:r>
              <a:rPr lang="en-US" altLang="ko-KR" b="1" dirty="0" smtClean="0">
                <a:solidFill>
                  <a:schemeClr val="bg1"/>
                </a:solidFill>
              </a:rPr>
              <a:t>						        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상세</a:t>
            </a:r>
            <a:r>
              <a:rPr lang="en-US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코드</a:t>
            </a:r>
            <a:endParaRPr lang="en-US"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39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Mapper 로 5번을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통하여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SQL문을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실행시킬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구문이다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4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2. GET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파라미터로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해당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예약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주문번호를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받아온다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4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3.  </a:t>
            </a:r>
            <a:r>
              <a:rPr lang="en-US" sz="1400" b="0" i="0" u="none" strike="noStrike" cap="none" dirty="0" err="1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에서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카테고리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값을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받는다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4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4.  </a:t>
            </a:r>
            <a:r>
              <a:rPr lang="en-US" sz="1400" b="0" i="0" u="none" strike="noStrike" cap="none" dirty="0" err="1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문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실행에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필요한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파라미터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값들을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Beans에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담는다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4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5.  </a:t>
            </a:r>
            <a:r>
              <a:rPr lang="en-US" sz="1400" b="0" i="0" u="none" strike="noStrike" cap="none" dirty="0" err="1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문을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실행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시킨다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4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6.  </a:t>
            </a:r>
            <a:r>
              <a:rPr lang="en-US" sz="1400" b="0" i="0" u="none" strike="noStrike" cap="none" dirty="0" err="1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해당</a:t>
            </a:r>
            <a:r>
              <a:rPr lang="en-US" sz="14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URL로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파라미터와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함께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이동시키며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Alert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창을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표시해준다</a:t>
            </a:r>
            <a:r>
              <a:rPr lang="en-US" sz="1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543" name="Shape 5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250" y="1194612"/>
            <a:ext cx="5800725" cy="15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750" y="2810716"/>
            <a:ext cx="5534024" cy="362818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399002" y="825279"/>
            <a:ext cx="173137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“Order Mapper”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3231590" y="2734048"/>
            <a:ext cx="271638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“ReservationOk 컨트롤러”</a:t>
            </a:r>
          </a:p>
        </p:txBody>
      </p:sp>
      <p:sp>
        <p:nvSpPr>
          <p:cNvPr id="547" name="Shape 547"/>
          <p:cNvSpPr/>
          <p:nvPr/>
        </p:nvSpPr>
        <p:spPr>
          <a:xfrm>
            <a:off x="96450" y="1194612"/>
            <a:ext cx="5851525" cy="159067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115693" y="2796148"/>
            <a:ext cx="5851525" cy="52450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108806" y="3326617"/>
            <a:ext cx="5851525" cy="63781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63113" y="3983092"/>
            <a:ext cx="5851525" cy="157950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69976" y="5691748"/>
            <a:ext cx="5851525" cy="74715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0" y="1084320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53" name="Shape 553"/>
          <p:cNvSpPr/>
          <p:nvPr/>
        </p:nvSpPr>
        <p:spPr>
          <a:xfrm>
            <a:off x="0" y="2632258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554" name="Shape 554"/>
          <p:cNvSpPr/>
          <p:nvPr/>
        </p:nvSpPr>
        <p:spPr>
          <a:xfrm>
            <a:off x="4178298" y="3056491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555" name="Shape 555"/>
          <p:cNvSpPr/>
          <p:nvPr/>
        </p:nvSpPr>
        <p:spPr>
          <a:xfrm>
            <a:off x="0" y="3326617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556" name="Shape 556"/>
          <p:cNvSpPr/>
          <p:nvPr/>
        </p:nvSpPr>
        <p:spPr>
          <a:xfrm>
            <a:off x="0" y="3964432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557" name="Shape 557"/>
          <p:cNvSpPr/>
          <p:nvPr/>
        </p:nvSpPr>
        <p:spPr>
          <a:xfrm>
            <a:off x="0" y="5528621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5658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기획의도</a:t>
            </a:r>
            <a:endParaRPr lang="en-US" sz="1800" b="1" i="0" u="none" strike="noStrike" cap="none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4121175" y="1214387"/>
            <a:ext cx="4911298" cy="463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240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Royal Bakery </a:t>
            </a:r>
            <a:r>
              <a:rPr lang="ko-KR" altLang="en-US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는 소비자가 직접 </a:t>
            </a:r>
            <a:endParaRPr lang="en-US" altLang="ko-KR" sz="1800" b="1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웹 페이지를 통해 실시간으로 재고를 확인하고</a:t>
            </a:r>
            <a:r>
              <a:rPr lang="en-US" altLang="ko-KR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상품을  주문하는 리얼타임 서비스 입니다</a:t>
            </a:r>
            <a:r>
              <a:rPr lang="en-US" altLang="ko-KR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주문 후 소비자는  직접 매장을 선택하고  발급된 바코드로 주문내역을 수령합니다</a:t>
            </a:r>
            <a:r>
              <a:rPr lang="en-US" altLang="ko-KR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altLang="ko-KR" sz="1800" b="1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altLang="ko-KR" sz="1800" b="1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b="1" dirty="0" smtClean="0"/>
              <a:t>여러 </a:t>
            </a:r>
            <a:r>
              <a:rPr lang="ko-KR" altLang="en-US" b="1" dirty="0" err="1" smtClean="0"/>
              <a:t>프렌차이즈</a:t>
            </a:r>
            <a:r>
              <a:rPr lang="ko-KR" altLang="en-US" b="1" dirty="0" smtClean="0"/>
              <a:t> 업체가 실제로 사용하고 있는</a:t>
            </a:r>
            <a:r>
              <a:rPr lang="en-US" altLang="ko-KR" b="1" dirty="0" smtClean="0"/>
              <a:t>,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b="1" dirty="0" smtClean="0"/>
              <a:t>실시간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쇼핑카트의</a:t>
            </a:r>
            <a:r>
              <a:rPr lang="ko-KR" altLang="en-US" b="1" dirty="0" smtClean="0">
                <a:solidFill>
                  <a:srgbClr val="FF0000"/>
                </a:solidFill>
              </a:rPr>
              <a:t> 기능을 벤치마킹</a:t>
            </a:r>
            <a:r>
              <a:rPr lang="ko-KR" altLang="en-US" b="1" dirty="0" smtClean="0"/>
              <a:t> 하였습니다</a:t>
            </a:r>
            <a:r>
              <a:rPr lang="en-US" altLang="ko-KR" b="1" dirty="0" smtClean="0"/>
              <a:t>.</a:t>
            </a:r>
            <a:endParaRPr lang="en-US" sz="1800" b="1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b="1" dirty="0"/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b="1" dirty="0" smtClean="0"/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b="1" dirty="0"/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b="1" dirty="0" smtClean="0"/>
              <a:t>소비자들은 언제든 손쉽게 </a:t>
            </a:r>
            <a:r>
              <a:rPr lang="ko-KR" altLang="en-US" b="1" dirty="0" smtClean="0">
                <a:solidFill>
                  <a:srgbClr val="FF0000"/>
                </a:solidFill>
              </a:rPr>
              <a:t>제품별 재고상태</a:t>
            </a:r>
            <a:r>
              <a:rPr lang="ko-KR" altLang="en-US" b="1" dirty="0" smtClean="0"/>
              <a:t>를 파악할 수 있으며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생성된 개인별 바코드로 손쉬운  픽업이 가능합니다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Shape 1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40819" y="1845672"/>
            <a:ext cx="3936540" cy="3371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/>
          <p:cNvCxnSpPr/>
          <p:nvPr/>
        </p:nvCxnSpPr>
        <p:spPr>
          <a:xfrm>
            <a:off x="4211960" y="3212976"/>
            <a:ext cx="453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211960" y="4365104"/>
            <a:ext cx="453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971600" y="1052736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ko-KR" altLang="en-US" sz="66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r>
              <a:rPr lang="en-US" altLang="ko-KR" sz="66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6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9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- 제품 관리</a:t>
            </a: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1085015"/>
            <a:ext cx="3695698" cy="29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41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재고 부족 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장바구니 제품 구매 시 제품 수량이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부족하면 재고가 부족한 제품이름을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알려주고 product페이지로 이동한다.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2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재고 수량 0개 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 구매 시 수량이 0개가 되면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Product 의 해당 제품을 품절로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바꾼다.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3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 결제 시 상품명 취합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여러 제품 구매 시에 결제리스트에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“제품 외 n개”라고 결제 된 상품명을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취합한다.</a:t>
            </a:r>
          </a:p>
        </p:txBody>
      </p:sp>
      <p:grpSp>
        <p:nvGrpSpPr>
          <p:cNvPr id="431" name="Shape 431"/>
          <p:cNvGrpSpPr/>
          <p:nvPr/>
        </p:nvGrpSpPr>
        <p:grpSpPr>
          <a:xfrm>
            <a:off x="386229" y="1085015"/>
            <a:ext cx="2638423" cy="1276349"/>
            <a:chOff x="707295" y="984936"/>
            <a:chExt cx="2638423" cy="1276349"/>
          </a:xfrm>
        </p:grpSpPr>
        <p:pic>
          <p:nvPicPr>
            <p:cNvPr id="432" name="Shape 4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295" y="984936"/>
              <a:ext cx="2638423" cy="1276349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433" name="Shape 433"/>
            <p:cNvSpPr/>
            <p:nvPr/>
          </p:nvSpPr>
          <p:spPr>
            <a:xfrm>
              <a:off x="2934166" y="1032994"/>
              <a:ext cx="356915" cy="356915"/>
            </a:xfrm>
            <a:prstGeom prst="ellipse">
              <a:avLst/>
            </a:prstGeom>
            <a:solidFill>
              <a:srgbClr val="2E75B5"/>
            </a:solidFill>
            <a:ln w="1905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lang="en-US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</p:grpSp>
      <p:pic>
        <p:nvPicPr>
          <p:cNvPr id="434" name="Shape 4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937" y="4368496"/>
            <a:ext cx="5479434" cy="171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35" name="Shape 435"/>
          <p:cNvSpPr/>
          <p:nvPr/>
        </p:nvSpPr>
        <p:spPr>
          <a:xfrm>
            <a:off x="106479" y="4190039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grpSp>
        <p:nvGrpSpPr>
          <p:cNvPr id="436" name="Shape 436"/>
          <p:cNvGrpSpPr/>
          <p:nvPr/>
        </p:nvGrpSpPr>
        <p:grpSpPr>
          <a:xfrm>
            <a:off x="3515425" y="1085014"/>
            <a:ext cx="2248945" cy="3105022"/>
            <a:chOff x="3440792" y="2358381"/>
            <a:chExt cx="2524124" cy="3457574"/>
          </a:xfrm>
        </p:grpSpPr>
        <p:pic>
          <p:nvPicPr>
            <p:cNvPr id="437" name="Shape 4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40792" y="2358381"/>
              <a:ext cx="2524124" cy="3457574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438" name="Shape 438"/>
            <p:cNvSpPr/>
            <p:nvPr/>
          </p:nvSpPr>
          <p:spPr>
            <a:xfrm>
              <a:off x="3517623" y="2472875"/>
              <a:ext cx="356915" cy="356915"/>
            </a:xfrm>
            <a:prstGeom prst="ellipse">
              <a:avLst/>
            </a:prstGeom>
            <a:solidFill>
              <a:srgbClr val="2E75B5"/>
            </a:solidFill>
            <a:ln w="1905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lang="en-US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</p:grpSp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제품 담기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72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결제페이지 – 제품 관리 Diagram (관계도)</a:t>
            </a:r>
          </a:p>
        </p:txBody>
      </p:sp>
      <p:sp>
        <p:nvSpPr>
          <p:cNvPr id="444" name="Shape 44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42</a:t>
            </a:fld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445" name="Shape 445" descr="C:\Users\SEC\Desktop\NCS 단계 프로젝트\포토폴리오\Order.gi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969962"/>
            <a:ext cx="8916794" cy="556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제품 담기                 </a:t>
            </a:r>
            <a:r>
              <a:rPr lang="en-US" altLang="ko-KR" b="1" dirty="0" smtClean="0">
                <a:solidFill>
                  <a:srgbClr val="FFFFFF"/>
                </a:solidFill>
              </a:rPr>
              <a:t>			         CLASSDIAGRAM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5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결제페이지 – 제품 관리 상세 코드 - 1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43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SQL문 실행에 필요한 파라미터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값들을  Beans에 담는다.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2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제품명 취합 시 구매한 제품의 총 개수를 알아야 된다.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•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일반 제품 구매한 리스트와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제작 제품 구매한 리스트를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select 후 size로 수량을 출력한다.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• 일반제품 수 + 주문제품 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3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일반제품만 주문 시, 둘 다 주문 시, 제작 제품만 주문 시에 따른 제품 명을 출력 후 Beans에 담는다.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970" y="849140"/>
            <a:ext cx="4733797" cy="555165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>
            <a:off x="418970" y="849140"/>
            <a:ext cx="2966779" cy="75723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679620" y="2496065"/>
            <a:ext cx="4411360" cy="84025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679620" y="3410464"/>
            <a:ext cx="4411363" cy="264434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2988072" y="887837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58" name="Shape 458"/>
          <p:cNvSpPr/>
          <p:nvPr/>
        </p:nvSpPr>
        <p:spPr>
          <a:xfrm>
            <a:off x="4697192" y="2521606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459" name="Shape 459"/>
          <p:cNvSpPr/>
          <p:nvPr/>
        </p:nvSpPr>
        <p:spPr>
          <a:xfrm>
            <a:off x="4541601" y="3444664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제품 담기        </a:t>
            </a:r>
            <a:r>
              <a:rPr lang="en-US" b="1" dirty="0" smtClean="0">
                <a:solidFill>
                  <a:srgbClr val="FFFFFF"/>
                </a:solidFill>
              </a:rPr>
              <a:t>                                                           </a:t>
            </a:r>
            <a:r>
              <a:rPr lang="ko-KR" altLang="en-US" b="1" dirty="0" smtClean="0">
                <a:solidFill>
                  <a:srgbClr val="FFFFFF"/>
                </a:solidFill>
              </a:rPr>
              <a:t>상세코드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결제페이지 – 제품 관리 상세 코드 - 2</a:t>
            </a:r>
          </a:p>
        </p:txBody>
      </p:sp>
      <p:sp>
        <p:nvSpPr>
          <p:cNvPr id="465" name="Shape 46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44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4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일반 제품과 제작 제품을 1개씩 select 하여 제품의 수량을 판별 한 후에 구매 할 제품과 수량을 배열로 저장 시킨다.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•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제품이 부족 할 시에는 해당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 제품을 알려주고 Product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 페이지로 이동한다.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5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 구매 시 재고가 0 개가 되면 판매 중 상태에서 품절 상태로 변경한 후에 Product 테이블을 update 한다.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5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 수량 검사가 끝난 후에 장바구니의 정보들을 Order 테이블로 update 시킨다.</a:t>
            </a: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879848"/>
            <a:ext cx="5844745" cy="552095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94915" y="3553826"/>
            <a:ext cx="3492477" cy="167308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49426" y="855133"/>
            <a:ext cx="5911012" cy="255532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22418" y="5362832"/>
            <a:ext cx="3039762" cy="9391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5449330" y="989208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472" name="Shape 472"/>
          <p:cNvSpPr/>
          <p:nvPr/>
        </p:nvSpPr>
        <p:spPr>
          <a:xfrm>
            <a:off x="3164440" y="3640323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473" name="Shape 473"/>
          <p:cNvSpPr/>
          <p:nvPr/>
        </p:nvSpPr>
        <p:spPr>
          <a:xfrm>
            <a:off x="2901575" y="5362832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pic>
        <p:nvPicPr>
          <p:cNvPr id="12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제품 담기           </a:t>
            </a:r>
            <a:r>
              <a:rPr lang="en-US" b="1" dirty="0" smtClean="0">
                <a:solidFill>
                  <a:srgbClr val="FFFFFF"/>
                </a:solidFill>
              </a:rPr>
              <a:t>                                                        </a:t>
            </a:r>
            <a:r>
              <a:rPr lang="ko-KR" altLang="en-US" b="1" dirty="0" smtClean="0">
                <a:solidFill>
                  <a:srgbClr val="FFFFFF"/>
                </a:solidFill>
              </a:rPr>
              <a:t>상세코드</a:t>
            </a:r>
            <a:r>
              <a:rPr lang="en-US" altLang="ko-KR" b="1" dirty="0" smtClean="0">
                <a:solidFill>
                  <a:srgbClr val="FFFFFF"/>
                </a:solidFill>
              </a:rPr>
              <a:t>-2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Shape 149"/>
          <p:cNvSpPr/>
          <p:nvPr/>
        </p:nvSpPr>
        <p:spPr>
          <a:xfrm>
            <a:off x="883175" y="862724"/>
            <a:ext cx="2263200" cy="22782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1495050" y="3510000"/>
            <a:ext cx="2619299" cy="27858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5317100" y="3491325"/>
            <a:ext cx="2619299" cy="27858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3621200" y="868849"/>
            <a:ext cx="2263200" cy="2272199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485175" y="862700"/>
            <a:ext cx="2198999" cy="2331599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팀원소개</a:t>
            </a:r>
            <a:endParaRPr lang="en-US"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body" idx="4294967295"/>
          </p:nvPr>
        </p:nvSpPr>
        <p:spPr>
          <a:xfrm>
            <a:off x="6181176" y="862698"/>
            <a:ext cx="26192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어한기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4294967295"/>
          </p:nvPr>
        </p:nvSpPr>
        <p:spPr>
          <a:xfrm>
            <a:off x="1551025" y="3509998"/>
            <a:ext cx="26192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김양수	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4294967295"/>
          </p:nvPr>
        </p:nvSpPr>
        <p:spPr>
          <a:xfrm>
            <a:off x="5139048" y="3491323"/>
            <a:ext cx="26192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임한종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4294967295"/>
          </p:nvPr>
        </p:nvSpPr>
        <p:spPr>
          <a:xfrm>
            <a:off x="6626925" y="1272723"/>
            <a:ext cx="2057400" cy="18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결제기능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결제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목록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예약관리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결제관리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4294967295"/>
          </p:nvPr>
        </p:nvSpPr>
        <p:spPr>
          <a:xfrm>
            <a:off x="1551024" y="3936175"/>
            <a:ext cx="2837999" cy="227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101600"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ko-KR" sz="1600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아이디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비밀번호찾기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정보수정</a:t>
            </a:r>
            <a:endParaRPr lang="en-US" sz="1600" b="0" i="0" u="none" strike="noStrike" cap="none" dirty="0" smtClean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ko-KR" altLang="en-US" sz="1600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전체적인 디자인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일반제품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4294967295"/>
          </p:nvPr>
        </p:nvSpPr>
        <p:spPr>
          <a:xfrm>
            <a:off x="5405896" y="3978600"/>
            <a:ext cx="2441699" cy="227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보기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문의하기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글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글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답변하기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글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>
            <a:spLocks noGrp="1"/>
          </p:cNvSpPr>
          <p:nvPr>
            <p:ph type="pic" idx="4294967295"/>
          </p:nvPr>
        </p:nvSpPr>
        <p:spPr>
          <a:xfrm>
            <a:off x="3621110" y="1272725"/>
            <a:ext cx="2441699" cy="20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주문제작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주문제작재료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4294967295"/>
          </p:nvPr>
        </p:nvSpPr>
        <p:spPr>
          <a:xfrm>
            <a:off x="3834198" y="868850"/>
            <a:ext cx="18371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권도엽</a:t>
            </a:r>
          </a:p>
        </p:txBody>
      </p:sp>
      <p:sp>
        <p:nvSpPr>
          <p:cNvPr id="164" name="Shape 164"/>
          <p:cNvSpPr>
            <a:spLocks noGrp="1"/>
          </p:cNvSpPr>
          <p:nvPr>
            <p:ph type="pic" idx="4294967295"/>
          </p:nvPr>
        </p:nvSpPr>
        <p:spPr>
          <a:xfrm>
            <a:off x="972582" y="1256573"/>
            <a:ext cx="2084400" cy="20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ko-KR" altLang="en-US" sz="1600" b="1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아이디어 기획 </a:t>
            </a:r>
            <a:r>
              <a:rPr lang="ko-KR" altLang="en-US" sz="16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담당</a:t>
            </a:r>
            <a:endParaRPr lang="en-US" altLang="ko-KR" sz="1600" b="1" i="0" u="none" strike="noStrike" cap="none" dirty="0" smtClean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lang="en-US" sz="1600" b="1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 smtClean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일반제품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705137" y="862709"/>
            <a:ext cx="26192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강호성</a:t>
            </a:r>
          </a:p>
        </p:txBody>
      </p:sp>
    </p:spTree>
    <p:extLst>
      <p:ext uri="{BB962C8B-B14F-4D97-AF65-F5344CB8AC3E}">
        <p14:creationId xmlns:p14="http://schemas.microsoft.com/office/powerpoint/2010/main" val="28156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개요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사용자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</p:spPr>
        <p:txBody>
          <a:bodyPr/>
          <a:lstStyle/>
          <a:p>
            <a:fld id="{DE8F28D2-06D7-3F45-92D9-C826D5803998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165" y="1045903"/>
            <a:ext cx="9111311" cy="5271134"/>
            <a:chOff x="-18347250" y="5277117"/>
            <a:chExt cx="9111311" cy="527113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47250" y="5277117"/>
              <a:ext cx="9111311" cy="527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C:\Users\Administrator.MSDN-SPECIAL\Desktop\KHS\취업\포트폴리오\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216396" y="5996660"/>
              <a:ext cx="1326357" cy="501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dministrator.MSDN-SPECIAL\Desktop\KHS\취업\포트폴리오\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87773" y="5994279"/>
              <a:ext cx="881063" cy="501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C:\Users\Administrator.MSDN-SPECIAL\Desktop\KHS\취업\포트폴리오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3" y="2457450"/>
            <a:ext cx="899610" cy="4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.MSDN-SPECIAL\Desktop\KHS\취업\포트폴리오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54" y="1751160"/>
            <a:ext cx="957998" cy="5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dministrator.MSDN-SPECIAL\Desktop\KHS\취업\포트폴리오\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57" y="3251466"/>
            <a:ext cx="906096" cy="5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dministrator.MSDN-SPECIAL\Desktop\KHS\취업\포트폴리오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48" y="3757084"/>
            <a:ext cx="924853" cy="50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91" y="1077567"/>
            <a:ext cx="955794" cy="50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29" y="1667189"/>
            <a:ext cx="903354" cy="4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895" y="3015723"/>
            <a:ext cx="922738" cy="5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99" y="4514850"/>
            <a:ext cx="883064" cy="47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32" y="4230843"/>
            <a:ext cx="1013331" cy="4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490" y="5433395"/>
            <a:ext cx="850351" cy="51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6" y="5446653"/>
            <a:ext cx="879143" cy="4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324" y="5438127"/>
            <a:ext cx="897943" cy="49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57" y="2281219"/>
            <a:ext cx="1010364" cy="52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32" y="2270942"/>
            <a:ext cx="1145734" cy="54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33" y="3175143"/>
            <a:ext cx="916174" cy="4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69" y="2895923"/>
            <a:ext cx="979817" cy="48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21" y="3473385"/>
            <a:ext cx="937243" cy="4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" y="3437128"/>
            <a:ext cx="1034963" cy="52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920" y="4774545"/>
            <a:ext cx="998201" cy="5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498" y="4076488"/>
            <a:ext cx="1103295" cy="5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00" y="5505622"/>
            <a:ext cx="880441" cy="4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837" y="5080144"/>
            <a:ext cx="929251" cy="46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5" y="5258451"/>
            <a:ext cx="922713" cy="4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50" y="4670738"/>
            <a:ext cx="925617" cy="4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45" y="0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170"/>
          <p:cNvSpPr txBox="1">
            <a:spLocks/>
          </p:cNvSpPr>
          <p:nvPr/>
        </p:nvSpPr>
        <p:spPr>
          <a:xfrm>
            <a:off x="-4601" y="65335"/>
            <a:ext cx="9045447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en-US" b="1" dirty="0" err="1" smtClean="0">
                <a:solidFill>
                  <a:schemeClr val="bg1"/>
                </a:solidFill>
              </a:rPr>
              <a:t>서비스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개요</a:t>
            </a:r>
            <a:r>
              <a:rPr lang="en-US" b="1" dirty="0" smtClean="0">
                <a:solidFill>
                  <a:schemeClr val="bg1"/>
                </a:solidFill>
              </a:rPr>
              <a:t>	    	   			                            </a:t>
            </a:r>
            <a:r>
              <a:rPr lang="en-US" b="1" dirty="0" err="1" smtClean="0">
                <a:solidFill>
                  <a:schemeClr val="bg1"/>
                </a:solidFill>
              </a:rPr>
              <a:t>사용자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52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0" y="78059"/>
            <a:ext cx="9032487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lang="en-US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lang="ko-KR" altLang="en-US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요</a:t>
            </a:r>
            <a:r>
              <a:rPr lang="en-US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</a:t>
            </a:r>
            <a:r>
              <a:rPr lang="en-US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2" y="836103"/>
            <a:ext cx="8926285" cy="569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ctrTitle"/>
          </p:nvPr>
        </p:nvSpPr>
        <p:spPr>
          <a:xfrm>
            <a:off x="971600" y="1052736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66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66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6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lang="en-US" sz="6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개발환경</a:t>
            </a:r>
            <a:endParaRPr lang="en-US"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1" name="Shape 241"/>
          <p:cNvGraphicFramePr/>
          <p:nvPr>
            <p:extLst>
              <p:ext uri="{D42A27DB-BD31-4B8C-83A1-F6EECF244321}">
                <p14:modId xmlns:p14="http://schemas.microsoft.com/office/powerpoint/2010/main" val="893055116"/>
              </p:ext>
            </p:extLst>
          </p:nvPr>
        </p:nvGraphicFramePr>
        <p:xfrm>
          <a:off x="519150" y="1372379"/>
          <a:ext cx="8212725" cy="1854250"/>
        </p:xfrm>
        <a:graphic>
          <a:graphicData uri="http://schemas.openxmlformats.org/drawingml/2006/table">
            <a:tbl>
              <a:tblPr firstCol="1" lastCol="1">
                <a:noFill/>
                <a:tableStyleId>{63CA201A-7F8D-46E0-9F51-49AB608D2AB9}</a:tableStyleId>
              </a:tblPr>
              <a:tblGrid>
                <a:gridCol w="2286425"/>
                <a:gridCol w="59263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운영체제</a:t>
                      </a:r>
                      <a:endParaRPr lang="en-US" sz="1600" b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Windows, Mac OS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소스코드 작성 도구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Sublime Text 3, Eclipse EE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 서버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Apache tomcat 8.0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데이터베이스 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MySQL Server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형상관리</a:t>
                      </a: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도구</a:t>
                      </a:r>
                      <a:endParaRPr lang="en-US" sz="1600" b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Git</a:t>
                      </a: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GitHub</a:t>
                      </a: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242" name="Shape 242"/>
          <p:cNvSpPr txBox="1"/>
          <p:nvPr/>
        </p:nvSpPr>
        <p:spPr>
          <a:xfrm>
            <a:off x="317418" y="933633"/>
            <a:ext cx="317446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Commons</a:t>
            </a:r>
            <a:endParaRPr lang="en-US" sz="24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3" name="Shape 243"/>
          <p:cNvGraphicFramePr/>
          <p:nvPr>
            <p:extLst>
              <p:ext uri="{D42A27DB-BD31-4B8C-83A1-F6EECF244321}">
                <p14:modId xmlns:p14="http://schemas.microsoft.com/office/powerpoint/2010/main" val="1494823865"/>
              </p:ext>
            </p:extLst>
          </p:nvPr>
        </p:nvGraphicFramePr>
        <p:xfrm>
          <a:off x="519150" y="4008951"/>
          <a:ext cx="8212725" cy="741700"/>
        </p:xfrm>
        <a:graphic>
          <a:graphicData uri="http://schemas.openxmlformats.org/drawingml/2006/table">
            <a:tbl>
              <a:tblPr firstCol="1" lastCol="1">
                <a:noFill/>
                <a:tableStyleId>{63CA201A-7F8D-46E0-9F51-49AB608D2AB9}</a:tableStyleId>
              </a:tblPr>
              <a:tblGrid>
                <a:gridCol w="2286425"/>
                <a:gridCol w="59263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HTML5, CSS3, Javascript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Twitter Bootstrap 3, </a:t>
                      </a: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jQuery</a:t>
                      </a:r>
                      <a:endParaRPr lang="en-US" sz="1600" b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244" name="Shape 244"/>
          <p:cNvSpPr txBox="1"/>
          <p:nvPr/>
        </p:nvSpPr>
        <p:spPr>
          <a:xfrm>
            <a:off x="317418" y="3570205"/>
            <a:ext cx="490265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</a:p>
        </p:txBody>
      </p:sp>
      <p:graphicFrame>
        <p:nvGraphicFramePr>
          <p:cNvPr id="245" name="Shape 245"/>
          <p:cNvGraphicFramePr/>
          <p:nvPr>
            <p:extLst>
              <p:ext uri="{D42A27DB-BD31-4B8C-83A1-F6EECF244321}">
                <p14:modId xmlns:p14="http://schemas.microsoft.com/office/powerpoint/2010/main" val="2211234551"/>
              </p:ext>
            </p:extLst>
          </p:nvPr>
        </p:nvGraphicFramePr>
        <p:xfrm>
          <a:off x="509491" y="5440798"/>
          <a:ext cx="8212725" cy="741700"/>
        </p:xfrm>
        <a:graphic>
          <a:graphicData uri="http://schemas.openxmlformats.org/drawingml/2006/table">
            <a:tbl>
              <a:tblPr firstCol="1" lastCol="1">
                <a:noFill/>
                <a:tableStyleId>{63CA201A-7F8D-46E0-9F51-49AB608D2AB9}</a:tableStyleId>
              </a:tblPr>
              <a:tblGrid>
                <a:gridCol w="2286425"/>
                <a:gridCol w="59263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JSP, Java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MVC model2 , </a:t>
                      </a: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MyBatis</a:t>
                      </a:r>
                      <a:endParaRPr lang="en-US" sz="1600" b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246" name="Shape 246"/>
          <p:cNvSpPr txBox="1"/>
          <p:nvPr/>
        </p:nvSpPr>
        <p:spPr>
          <a:xfrm>
            <a:off x="307762" y="5002051"/>
            <a:ext cx="7144558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</a:p>
        </p:txBody>
      </p:sp>
      <p:pic>
        <p:nvPicPr>
          <p:cNvPr id="12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19"/>
          <p:cNvSpPr txBox="1">
            <a:spLocks/>
          </p:cNvSpPr>
          <p:nvPr/>
        </p:nvSpPr>
        <p:spPr>
          <a:xfrm>
            <a:off x="129271" y="7805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개발환경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1559</Words>
  <Application>Microsoft Office PowerPoint</Application>
  <PresentationFormat>화면 슬라이드 쇼(4:3)</PresentationFormat>
  <Paragraphs>598</Paragraphs>
  <Slides>44</Slides>
  <Notes>30</Notes>
  <HiddenSlides>0</HiddenSlides>
  <MMClips>5</MMClips>
  <ScaleCrop>false</ScaleCrop>
  <HeadingPairs>
    <vt:vector size="4" baseType="variant">
      <vt:variant>
        <vt:lpstr>테마</vt:lpstr>
      </vt:variant>
      <vt:variant>
        <vt:i4>8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Office Theme</vt:lpstr>
      <vt:lpstr>2_Office Theme</vt:lpstr>
      <vt:lpstr>6_Office Theme</vt:lpstr>
      <vt:lpstr>1_Office Theme</vt:lpstr>
      <vt:lpstr>5_Office Theme</vt:lpstr>
      <vt:lpstr>4_Office Theme</vt:lpstr>
      <vt:lpstr>3_Office Theme</vt:lpstr>
      <vt:lpstr>7_Office Theme</vt:lpstr>
      <vt:lpstr>PowerPoint 프레젠테이션</vt:lpstr>
      <vt:lpstr>INDEX</vt:lpstr>
      <vt:lpstr>서비스 소개</vt:lpstr>
      <vt:lpstr>기획의도</vt:lpstr>
      <vt:lpstr>팀원소개</vt:lpstr>
      <vt:lpstr>서비스 개요-사용자</vt:lpstr>
      <vt:lpstr>서비스 개요                                                                         관리자</vt:lpstr>
      <vt:lpstr>프로젝트 개요</vt:lpstr>
      <vt:lpstr>개발환경</vt:lpstr>
      <vt:lpstr>작업일정</vt:lpstr>
      <vt:lpstr>시스템 구조 </vt:lpstr>
      <vt:lpstr>데이터베이스 구성</vt:lpstr>
      <vt:lpstr>기술상세 – 부가기능</vt:lpstr>
      <vt:lpstr>결제 페이지</vt:lpstr>
      <vt:lpstr>영상       제품 목록</vt:lpstr>
      <vt:lpstr>게시판          질문 글 답변기능</vt:lpstr>
      <vt:lpstr>영상       질문 및 답변</vt:lpstr>
      <vt:lpstr>기술상세 – 메인기능</vt:lpstr>
      <vt:lpstr>Main Page</vt:lpstr>
      <vt:lpstr>영상        메인</vt:lpstr>
      <vt:lpstr>상품 페이지</vt:lpstr>
      <vt:lpstr>상품 페이지</vt:lpstr>
      <vt:lpstr>영상       상품 페이지</vt:lpstr>
      <vt:lpstr>상품 페이지                               Diagram (관계도)</vt:lpstr>
      <vt:lpstr>상품 페이지                   상세 코드 – 리스트 출력</vt:lpstr>
      <vt:lpstr>상품 페이지                   상세 코드 – 재고 표시 기능</vt:lpstr>
      <vt:lpstr>상품 페이지             장바구니 (INSERT OR UPDATE) </vt:lpstr>
      <vt:lpstr>결제 페이지 - 제품 관리</vt:lpstr>
      <vt:lpstr>결제 페이지</vt:lpstr>
      <vt:lpstr>결제 확인 페이지</vt:lpstr>
      <vt:lpstr>영상    장바구니&amp;결제페이지&amp;확인</vt:lpstr>
      <vt:lpstr>결제페이지 Diagram (관계도)</vt:lpstr>
      <vt:lpstr>결제 페이지 상세 코드 - 1</vt:lpstr>
      <vt:lpstr>결제페이지 Diagram (관계도)</vt:lpstr>
      <vt:lpstr>결제 페이지 상세 코드 - 1</vt:lpstr>
      <vt:lpstr>결제 페이지 상세 코드 - 2</vt:lpstr>
      <vt:lpstr>결제 페이지 상세 코드 - 3</vt:lpstr>
      <vt:lpstr>결제 확인 페이지 Diagram (관계도)</vt:lpstr>
      <vt:lpstr>결제확인                상세 코드</vt:lpstr>
      <vt:lpstr>감사합니다.</vt:lpstr>
      <vt:lpstr>결제 페이지 - 제품 관리</vt:lpstr>
      <vt:lpstr>결제페이지 – 제품 관리 Diagram (관계도)</vt:lpstr>
      <vt:lpstr>결제페이지 – 제품 관리 상세 코드 - 1</vt:lpstr>
      <vt:lpstr>결제페이지 – 제품 관리 상세 코드 - 2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Royal Bakery</dc:title>
  <dc:creator>Administrator</dc:creator>
  <cp:lastModifiedBy>Registered User</cp:lastModifiedBy>
  <cp:revision>51</cp:revision>
  <dcterms:modified xsi:type="dcterms:W3CDTF">2016-11-20T15:14:52Z</dcterms:modified>
</cp:coreProperties>
</file>